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58"/>
  </p:notesMasterIdLst>
  <p:handoutMasterIdLst>
    <p:handoutMasterId r:id="rId59"/>
  </p:handoutMasterIdLst>
  <p:sldIdLst>
    <p:sldId id="260" r:id="rId3"/>
    <p:sldId id="262" r:id="rId4"/>
    <p:sldId id="263" r:id="rId5"/>
    <p:sldId id="269" r:id="rId6"/>
    <p:sldId id="268" r:id="rId7"/>
    <p:sldId id="270" r:id="rId8"/>
    <p:sldId id="275" r:id="rId9"/>
    <p:sldId id="272" r:id="rId10"/>
    <p:sldId id="273" r:id="rId11"/>
    <p:sldId id="284" r:id="rId12"/>
    <p:sldId id="276" r:id="rId13"/>
    <p:sldId id="277" r:id="rId14"/>
    <p:sldId id="278" r:id="rId15"/>
    <p:sldId id="280" r:id="rId16"/>
    <p:sldId id="279" r:id="rId17"/>
    <p:sldId id="281" r:id="rId18"/>
    <p:sldId id="286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289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91" r:id="rId37"/>
    <p:sldId id="303" r:id="rId38"/>
    <p:sldId id="304" r:id="rId39"/>
    <p:sldId id="305" r:id="rId40"/>
    <p:sldId id="292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93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9604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0" autoAdjust="0"/>
    <p:restoredTop sz="92718" autoAdjust="0"/>
  </p:normalViewPr>
  <p:slideViewPr>
    <p:cSldViewPr>
      <p:cViewPr>
        <p:scale>
          <a:sx n="75" d="100"/>
          <a:sy n="75" d="100"/>
        </p:scale>
        <p:origin x="-972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5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dirty="0" err="1" smtClean="0">
                        <a:latin typeface="Berlin Sans FB Demi" panose="020E0802020502020306" pitchFamily="34" charset="0"/>
                      </a:rPr>
                      <a:t>Sì</a:t>
                    </a:r>
                    <a:r>
                      <a:rPr lang="en-US" sz="2000" dirty="0">
                        <a:latin typeface="Berlin Sans FB Demi" panose="020E0802020502020306" pitchFamily="34" charset="0"/>
                      </a:rPr>
                      <a:t>
90%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dirty="0" smtClean="0">
                        <a:latin typeface="Berlin Sans FB Demi" panose="020E0802020502020306" pitchFamily="34" charset="0"/>
                      </a:rPr>
                      <a:t>No</a:t>
                    </a:r>
                    <a:r>
                      <a:rPr lang="en-US" sz="2000" dirty="0">
                        <a:latin typeface="Berlin Sans FB Demi" panose="020E0802020502020306" pitchFamily="34" charset="0"/>
                      </a:rPr>
                      <a:t>
10%</a:t>
                    </a:r>
                    <a:endParaRPr lang="en-US" dirty="0"/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val>
            <c:numRef>
              <c:f>Foglio1!$A$1:$B$1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it-IT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51C24-9A30-4006-B486-E2E27F289AF2}" type="datetimeFigureOut">
              <a:rPr lang="it-IT" smtClean="0"/>
              <a:pPr/>
              <a:t>16/12/2014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1218B-67B2-46CB-ACCC-414D59801B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795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C2F7A-FCF1-4509-8F74-5190ADD396F3}" type="datetimeFigureOut">
              <a:rPr lang="it-IT" smtClean="0"/>
              <a:pPr/>
              <a:t>16/12/2014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50D09-FFDF-400C-9B79-63150AFE0C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2533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350" y="395288"/>
            <a:ext cx="6334125" cy="474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260648" y="5796136"/>
            <a:ext cx="6264696" cy="295232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0D09-FFDF-400C-9B79-63150AFE0C37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350" y="395288"/>
            <a:ext cx="6334125" cy="474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260648" y="5796136"/>
            <a:ext cx="6264696" cy="295232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0D09-FFDF-400C-9B79-63150AFE0C37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350" y="395288"/>
            <a:ext cx="6334125" cy="474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260648" y="5796136"/>
            <a:ext cx="6264696" cy="295232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0D09-FFDF-400C-9B79-63150AFE0C37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569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12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277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350" y="395288"/>
            <a:ext cx="6334125" cy="474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260648" y="5796136"/>
            <a:ext cx="6264696" cy="295232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0D09-FFDF-400C-9B79-63150AFE0C37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350" y="395288"/>
            <a:ext cx="6334125" cy="47498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260648" y="5796136"/>
            <a:ext cx="6264696" cy="295232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0D09-FFDF-400C-9B79-63150AFE0C37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</a:t>
            </a:r>
            <a:r>
              <a:rPr lang="it-IT" baseline="0" dirty="0" smtClean="0"/>
              <a:t> call FP7 e H2020 </a:t>
            </a:r>
          </a:p>
          <a:p>
            <a:r>
              <a:rPr lang="it-IT" dirty="0" smtClean="0"/>
              <a:t>Feedback formalizzato</a:t>
            </a:r>
            <a:r>
              <a:rPr lang="it-IT" baseline="0" dirty="0" smtClean="0"/>
              <a:t> nella firma di un </a:t>
            </a:r>
            <a:r>
              <a:rPr lang="it-IT" b="1" baseline="0" dirty="0" smtClean="0"/>
              <a:t>service </a:t>
            </a:r>
            <a:r>
              <a:rPr lang="it-IT" b="1" baseline="0" dirty="0" err="1" smtClean="0"/>
              <a:t>level</a:t>
            </a:r>
            <a:r>
              <a:rPr lang="it-IT" b="1" baseline="0" dirty="0" smtClean="0"/>
              <a:t> </a:t>
            </a:r>
            <a:r>
              <a:rPr lang="it-IT" b="1" baseline="0" dirty="0" err="1" smtClean="0"/>
              <a:t>agreeement</a:t>
            </a:r>
            <a:r>
              <a:rPr lang="it-IT" b="1" baseline="0" dirty="0" smtClean="0"/>
              <a:t> </a:t>
            </a:r>
            <a:r>
              <a:rPr lang="it-IT" baseline="0" dirty="0" smtClean="0"/>
              <a:t>SLA, per garantire il coinvolgimento dell’utente , la sua disponibilità a accettare i prodotti con una precisione, risoluzione e prestazione associata e, cosa più ostica, la disponibilità a </a:t>
            </a:r>
            <a:r>
              <a:rPr lang="it-IT" b="1" baseline="0" dirty="0" smtClean="0"/>
              <a:t>inserire i</a:t>
            </a:r>
            <a:r>
              <a:rPr lang="it-IT" baseline="0" dirty="0" smtClean="0"/>
              <a:t> </a:t>
            </a:r>
            <a:r>
              <a:rPr lang="it-IT" b="1" baseline="0" dirty="0" smtClean="0"/>
              <a:t>processi/servizi nel proprio flusso di lavoro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Il tutto è complicato nel S4A dal fatto di avere i </a:t>
            </a:r>
            <a:r>
              <a:rPr lang="it-IT" b="1" baseline="0" dirty="0" smtClean="0"/>
              <a:t>3 domini </a:t>
            </a:r>
            <a:r>
              <a:rPr lang="it-IT" baseline="0" dirty="0" smtClean="0"/>
              <a:t>e quindi una certa lentezza nel partire è dovuta anche al bisogno per i gruppi di creare un linguaggio comune (se ciò è stato più semplice per i due gruppi in IREA ciò non è stato immediato per AEREO)  un livello in più di complessità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A664B-BA49-4D41-BC0B-C776133CE607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569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AD0D-39FC-4320-896E-F582ABC25D61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5653-7A35-4FE5-A749-9AC016D992AD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8726-3212-4C74-91AF-75BD3D29364B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8840"/>
            <a:ext cx="8136904" cy="34506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8AA2-76B3-4745-B266-6A7E1123AC04}" type="datetime1">
              <a:rPr lang="it-IT" smtClean="0"/>
              <a:pPr/>
              <a:t>16/12/2014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 err="1" smtClean="0"/>
              <a:t>Fre</a:t>
            </a:r>
            <a:r>
              <a:rPr lang="it-IT" dirty="0" smtClean="0"/>
              <a:t>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E1E7-FF7A-4839-AC1C-E2FDBB07E464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0676-9C25-490D-A954-A8B2F400F203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08E80-07F0-4A07-8A32-891FAA82490F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F872-92C1-4885-9CC5-3B2841DD2293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B5053-27AD-4CAF-8DE4-CC6F36144284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252D0-EEEC-4E56-85B1-551609AA48C9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4F28-3026-4DFC-BD02-CA676DFE9CB7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CBDE0C0-1EE9-47EC-BB6E-3BEF283D8DE2}" type="datetime1">
              <a:rPr lang="it-IT" smtClean="0"/>
              <a:pPr/>
              <a:t>16/12/2014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93FFF18-EDEF-49F5-8C5B-B4803B8064C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16/12/2014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47.jpeg"/><Relationship Id="rId5" Type="http://schemas.openxmlformats.org/officeDocument/2006/relationships/image" Target="../media/image13.emf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10" Type="http://schemas.openxmlformats.org/officeDocument/2006/relationships/image" Target="../media/image54.gif"/><Relationship Id="rId4" Type="http://schemas.openxmlformats.org/officeDocument/2006/relationships/image" Target="../media/image12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10" Type="http://schemas.openxmlformats.org/officeDocument/2006/relationships/image" Target="../media/image60.png"/><Relationship Id="rId4" Type="http://schemas.openxmlformats.org/officeDocument/2006/relationships/image" Target="../media/image12.pn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12" Type="http://schemas.openxmlformats.org/officeDocument/2006/relationships/image" Target="../media/image6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68.png"/><Relationship Id="rId5" Type="http://schemas.openxmlformats.org/officeDocument/2006/relationships/image" Target="../media/image13.emf"/><Relationship Id="rId10" Type="http://schemas.openxmlformats.org/officeDocument/2006/relationships/image" Target="../media/image67.png"/><Relationship Id="rId4" Type="http://schemas.openxmlformats.org/officeDocument/2006/relationships/image" Target="../media/image12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13.emf"/><Relationship Id="rId10" Type="http://schemas.openxmlformats.org/officeDocument/2006/relationships/image" Target="../media/image73.png"/><Relationship Id="rId4" Type="http://schemas.openxmlformats.org/officeDocument/2006/relationships/image" Target="../media/image12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tiff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13.emf"/><Relationship Id="rId10" Type="http://schemas.openxmlformats.org/officeDocument/2006/relationships/image" Target="../media/image100.jpeg"/><Relationship Id="rId4" Type="http://schemas.openxmlformats.org/officeDocument/2006/relationships/image" Target="../media/image12.png"/><Relationship Id="rId9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2.png"/><Relationship Id="rId4" Type="http://schemas.openxmlformats.org/officeDocument/2006/relationships/image" Target="../media/image1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3.gif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gif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.emf"/><Relationship Id="rId10" Type="http://schemas.openxmlformats.org/officeDocument/2006/relationships/image" Target="../media/image125.png"/><Relationship Id="rId4" Type="http://schemas.openxmlformats.org/officeDocument/2006/relationships/image" Target="../media/image12.png"/><Relationship Id="rId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3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34.jpeg"/><Relationship Id="rId10" Type="http://schemas.openxmlformats.org/officeDocument/2006/relationships/image" Target="../media/image135.png"/><Relationship Id="rId4" Type="http://schemas.openxmlformats.org/officeDocument/2006/relationships/image" Target="../media/image133.png"/><Relationship Id="rId9" Type="http://schemas.openxmlformats.org/officeDocument/2006/relationships/image" Target="../media/image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3.gif"/><Relationship Id="rId10" Type="http://schemas.openxmlformats.org/officeDocument/2006/relationships/image" Target="../media/image24.png"/><Relationship Id="rId4" Type="http://schemas.openxmlformats.org/officeDocument/2006/relationships/image" Target="../media/image13.emf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1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10" Type="http://schemas.openxmlformats.org/officeDocument/2006/relationships/image" Target="../media/image140.jpeg"/><Relationship Id="rId4" Type="http://schemas.openxmlformats.org/officeDocument/2006/relationships/image" Target="../media/image12.png"/><Relationship Id="rId9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1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14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6.jpe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10" Type="http://schemas.openxmlformats.org/officeDocument/2006/relationships/image" Target="../media/image32.jpeg"/><Relationship Id="rId4" Type="http://schemas.openxmlformats.org/officeDocument/2006/relationships/image" Target="../media/image13.emf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3.emf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logo irea orizzant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805264"/>
            <a:ext cx="2118895" cy="9807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1296144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it-IT" sz="2800" dirty="0" smtClean="0">
                <a:latin typeface="Berlin Sans FB" panose="020E0602020502020306" pitchFamily="34" charset="0"/>
              </a:rPr>
              <a:t>Progetto Space4Agri</a:t>
            </a:r>
            <a:r>
              <a:rPr lang="it-IT" sz="2400" b="1" dirty="0" smtClean="0">
                <a:latin typeface="Berlin Sans FB" panose="020E0602020502020306" pitchFamily="34" charset="0"/>
              </a:rPr>
              <a:t/>
            </a:r>
            <a:br>
              <a:rPr lang="it-IT" sz="2400" b="1" dirty="0" smtClean="0">
                <a:latin typeface="Berlin Sans FB" panose="020E0602020502020306" pitchFamily="34" charset="0"/>
              </a:rPr>
            </a:br>
            <a:r>
              <a:rPr lang="it-IT" sz="1800" dirty="0" smtClean="0">
                <a:latin typeface="Berlin Sans FB" panose="020E0602020502020306" pitchFamily="34" charset="0"/>
              </a:rPr>
              <a:t>Sviluppo di metodologie aerospaziali innovative di Osservazione della Terra a supporto del settore agricolo in Lombardia</a:t>
            </a:r>
            <a:endParaRPr lang="en-US" sz="1800" dirty="0" smtClean="0">
              <a:latin typeface="Berlin Sans FB" panose="020E0602020502020306" pitchFamily="34" charset="0"/>
            </a:endParaRPr>
          </a:p>
        </p:txBody>
      </p:sp>
      <p:sp>
        <p:nvSpPr>
          <p:cNvPr id="5" name="AutoShape 4" descr="data:image/jpeg;base64,/9j/4AAQSkZJRgABAQAAAQABAAD/2wCEAAkGBhQQEBUUEBQUFRUVGBkXFhYYGBcXHRgVGBgYFxcdGhcYHCceGBkjGhoXHzAgJCcpLCwsGh4xNTAqNyYsLCkBCQoKDgwOGg8PGi8kHyQuLDQ1LjUpLzUpLyo1KS8sLDItLjU0LDQwNS4vKS0sLSw0NCwsMCwsLy8sKSwsKiksLP/AABEIAH8AhgMBIgACEQEDEQH/xAAbAAACAgMBAAAAAAAAAAAAAAAABQQGAQIDB//EAD4QAAIBAgMFBwEFBAoDAAAAAAECAwARBBIhBQYxQVETImFxgZGhMhRDUrHwQnLB0QcWIyQzNGKCsuFTkvH/xAAbAQABBQEBAAAAAAAAAAAAAAAAAgMEBQYBB//EADMRAAEDAgMECgIBBQEAAAAAAAEAAgMEESExQQUSUWETFCJxgZGhscHR4fBCBiMkMlIV/9oADAMBAAIRAxEAPwD3CiiihCKKKL0IRVa30EiIkkbMoVrOV1OU8TbnarLWkkYYEMLg8RSXC+iS4bzSL2Vdw0mLyh4ZYcSh4XuhPrqK6f1oaP8AzOHlj/1AZ1914Cku19knC4lXiMsULfU0Wtm5ErwI9KcYLFYlheGbD4lfG6N5d24B8xTrY2OF2n8e4UHpZGuLTe/mD8qdhN58PL9Mq36E2PsaZJMrfSQfI3qsY4RtY4zBBQTZpQVYLfmWWzWvbUi1H9T4WF8PNInTK+YexvQYyNf3vH0nWzuOl/Q+R+08x22YYf8AEdV8L60pbf3Cg2zMfSkWP/o9kJzfaFa/NwV+bmiHYH2cf3nBiRR95EzMR4lCbn0p1tOwtuX48B+VEfV1IdYRgDibn2Vowe9uGlNlkAPQ6U3RwRcEEdRVCl2JhJVDooyNweNiCD0KNcX8DURNpT7MlVS3axMMynXVf4MOlRo92RxZGbuGbSLO/KkuqJIWh84G6f5A3HjwXpVFRNm7RWeMOhuD8VLvQDdTUUUUV1CL0UUUIRRRRehCK44nFLGuZjYfnW80oVSWNgKq+IxJnk1YKOV+AH86r62sEA3Ri45KRDD0hucgtsXth3YEaKCCB5detRMLhI10ESyC5K2PZyrc3sG0DgX01BphtbZ6x95b94+g/wDtQMLCWbufUBcen8apoq2qpJy13ava4+lJlpYKiMOGFtV2w+0Y2QMk+JjU/wDkQuvQ95lP51Fjw8Cli8UWJW+YSQlAwB1s0YYcOovXDbm05MGqNFeNpGYsnFSAASch+kknlb5qBHvJJiLh8JHNf9pEYMPEOL2PjW3gaZYxKwYHwPwshPMyKQxP/wBhyuPn2Vy2fjoiOyWCZVOlnjfLr1JuLUvwmfD7R7CMloXTPkNz2fEaE8BccPHwrvstpDHnxEssFj9LtEbjqTkv761ptHbOFXOVxCq72DOvfbKOSkaL/wBk02Gm5AF7+KlOcCxribWx0GHBLoMNmxOKMI/s2dVAHAyAXcjy1ufGlu80MmIeOOCKR1iUjOFNmcm7WJFiBTNd7IEUR4ZZyqiwWNAPctcknrWH2riXBMeDkNtbyu3/AB7tMxxysqTUBmNgMSBh7pEr4JKYU5fhck2BPNK93trybOYriI5AjcLgjXwvp7Vf9mbVjxCZ4muPkedVBp8RiIV7WaFI5FBCLGXOU/vcD66U03N2UkGfI7Ne2jAD1sCabqJ4eksHDfJxaMuafoY52tAsTHbAnAq0XoooourBFFFFCEUUVpNLlUseAF64TYXKM0i3gxt27McBqfPlS5cExUMoJBvw5W61zeUsxY8Sb+pqdit4I4YsmIZVJBuo+q3LurwPnasnFEdozvOPK3orSWVtHGLkAa3UKWZmJJPHjUnZu0TETzFjpYanlrSBt58OOCzHx7g+CTXSLeHDtxaRP3lBHuhP5U+3Y+0ondKGY96i/wDsbPf/AG98JptC2IZGzdm6sTfIJQcwAOjWtqAfeqltPa+JEjxvNJ3GK2By8DbgtP5dpxLbIRO7fRHHc3PLMbaDw4/nWBuTJiS8ksqrKTdlC3UHkLg8QPOtNseSeNn+aABpcY81ntrxMnd/hEk62OCV4Ld0YiBXMjdtJnyBtVbIbZcx4ObEjXlwrluxsJpsSFdDlS7MCLXy8FN+psPK9WLd+NEIw2IcK+HmzKpNhJm+i1+PeNx6U1kxU5MoiILoQyq3AqD3l8Lip1RtAxPEX/eAPBRabZjJWiY/wzGZKlpssohOZc5Byg6IG5d0cbVTsPhJcPtFUxEuZpVPfBPFwyrceBFrcNRVpTawxWBaZlKAXJ4MbIe8RbjwIpDgnOV8biI0OYoIlb6goIVcoNh43vfQmo9Ix0Jey2HHUlTK0sm6NzTjnyDf3BdMKP7CIDTIDGR0dCQ/ue961IwmJMbhhy4+I51o6FWlLZQ0kgcotyEsLHvEC7HnbStKw+03NZWOfE6+N/HVauga40zWvFtPDRXWKQMARwIuKKWbv4jNGVP7J08j+jRWqp5+lia8aqtkZuOLU2vReiipCbRS/bcloSBxYge5qdJIFF2IAHM1St4t8BIexwoLuTYMOTHTu9Ta+vKkPhdO0xszPom5KhlON93lxKh4rHuZPs+EGaY6O44J1CnkRzb0FS8Nu3hsP/j3nlP1C/dB/XXWpWytl/ZU7KEZpm1lccvAHkBU5N3GI1YA+V6gzVD4G9W2e3AZu4lENIJ3dYrjcnJugHcoLbAwuLVlWMROBoy/y4EeFUgYBopJFIBeA5ipFwyqe9oeI4Hyr0zZOzmikbNwtYHkbn/qqficSp2wbaqziNvG6ZGHvVvsepqHwkTZi/oqnbVJTsex0YtcgKVs5EjxB7IBUxceaFuGVxq0d+V9R7VcsHGsKKpIBPy1rn4B9q8/wyASSYKRspWQth3/AASXuov0YW9fOpG8G9D5IUdSk8MgaQcjlGhB5g09NR9LMHjO1vDQ/aTTVwghLTlf1viPkcltvdiR2Mclh2vanI/MIvetfmLkUy2ft9HlXtv7GYi0iP3QwItdWOnjY1X94doxtiYxxjhFyPxM3fI9e6vhY1tsvbcUzOMUqF5WvnYXW1rKnWMDkQfOkdTPVGCUEluOGd76JHXh1x/ROADsLHI4aq7bL2SY8I0BsQO0VT1ViSp9jb0NKdrYRFxGFXKC8ceZ2bUdkgsQAeLXtbpUWOB4DbDzyRW+7cdqnpfUD3rKBzIZZ5VkfIY0CKVADfUTe2tQH7Qp2se8SC9jhiDfuVp1WVxZGYzmMcCLA3zWWYk3PE6nzrFF6K8+JubrYgWU/Y+JyOfEfkRRUFGtwrNWEFc+JgYFEkpw911dai7R2ikCF5DYD5rricQI0LMbAC5qiw32lO0stxhojw/EeQ/XXxrbWvfGwGZ4LOyy7lmtF3HIfugXcCXaRzyMYsLfQDjJ4D+dWTC7vwx5DGgUoCF04FrXY9WsLXPU1ts7D5rOwsBpGnJV8utTp5giljwFIbPdhI7LfjiV1tMGm7+07j8BYihWMaaDmeviTUebaqA2W7t0XX54Urj2m0zBezQ+YOg586re8G+zh2jwmVEGmdQLseduQFM0e9W3bT4Aa2S62eOibvTZnRWHeDef7LGble2YdyMa5fFj+r/NUfdWAy46K9yc+dj5XYn3t70pklLEliSTxJ1JPnVq2Yw2bAZX/wAxKto05qvVumuvoB1rStpxTRbgxccFknVbqycSPwY3H95lKt7pQ2NmK8mA9QAD811h3kDoExkQnC6K98rgdM3OkjuWJJuSTcnqTxrWpghbuBp0Vaal4kc9upy0TPFYzD/cwG/WRy9v9o09yaWsb1ipeAwmftDySN39QLD5NLADAmy50rvwrBu3tAyoYnPfQXQ9UHFf9vEeF6Z1TNl47sJ0k/CwJ8V4MPUXFXeZALFTdGGZD1U8K89/qfZ4ikFQwYOz716D/TVeZoTC84t9lzooorHrVqRgsPna3hf5FFMt3MP9THyH5n+FZrRUWzRLCHu1VZPUlryAk+/m0WZkw0X1ORceZsB+vGnWC2UqLHAv0RgFz+Jzrr56n2qubJH2ja7udRGGI9LKPzq4tjooyQXF73PPX0rR1Ba2JrXmwOJ58B5KhpAZJny2vbsjlbP1W2O2jHAuaVgo4Dj8Aamq1jt4oJj/AJlQvIFHH8NatEGLST6WB/XSt3w6t9SqfMA0lzIJ2brsRyKkkzsddhA7x+V5ptnegZDFhbhTo8h0Zx0A/ZWq1Xq+P3Lws2vZ5D1Tu/HD4qrbT/o7dD/YyK/RW7h9DwPxV5RzU0DBGwbo/dVltoUVbM8yP7Xd9Ku4XGrD3kXNJyZhop6qvM+J9qjTzs7FnJZjxJ1JrtjtmSwG0qMh8RofI8D6VIwP2X74Yj/aY7fIvVjdo7YxVNuvJ6N3Z78Etphs/YzyqXPciXVpG4ADp+I+Ap3BtbZ0OqYeSRuWex/M2+KV7c3lkxVlNkjH0xrw9etI6SR5s1tuZ+k8YYYhd7948B8lKmIubcOV+n86eYOHstnzSHjMyxJ+6pzMfLS3pSbDQ52AuFB4seAHMnyFT9ubTEuRIwRDEMsY69WPif1zpUgLiGhIgIY1zznaw8fwldWfdTaWYfZ3PG7RE8m4lfJuXjVYraNypBU2INwRyI4UirpmVULon5FFFVPpJmys09lfKALmw51jD4sTxLMOJ7sg6SDj6Ea052Fs+57RhoPp8T1ryU7PkFUacjEH04r1tlWx8AmbkQm+Aw3ZxhefPzrFSqK2bIwxoaMgqZxJN15rtDZmJwGIM8feBJJI1BB4hh0pngttYXEjVuwk5q30k+B4flV1ZARY60i2nuZh5rnLkbqunxXZGxzRiOdu8BkdVCbDNTvMlO618SDl4cFEfZUi6p3hyKm9dINtSx6P3v3tD70nk3HxEJvhpyPAEr+WlcZMTtKLRx2gH4lV/m1Vw2VGw3p5t3kVKO05LWnhJ5jFXHD7ejb6rqfHh7ipyukg0IYehrzdt55R/i4VPQOnyCRWYt7ov2oZFP8ApkB/5AVLZT1wGIa8cimTtGjOrm94Kv2I2dcWU6H9hxnU+h1FVjae58TXJjaI/ii7y+qHh6Vzw2/EQ+8mXwZFb5BpzhN8MO3GeP1DJ+elOsjqYzdgc0+YSHy0dQLPLXehVKn3Kl+4ZJR0Byt/6t/OoB3bxINuwkv+7/HhXq8eKhYZ0KMPxLZvlaJMdCwszIR0OvxU5u05YxaTdv5KA7YdPIbxkgea8zwe6s2a8kaAdHlVPe1zb2qxT7vTYmIR/wB1RF1XIsndPgx0151ZoNmwmzooI5cbexrEu0AWMSt2co+nOujAc117y8tDceFMtrKmV287dHdcp8bMpYWloJN15ztjc2fDLnIDqOJS5t5g628aQ162+IZ3AJ7KcD6GJMcqjp18x3hzFuNa2xsiIPHNEgVzN2bwkArmGrEW5Dj08BrVnHXlrT0gVNU7KaXAwnDn++iNwtjynM7ACBxqGH1kcCvS1+NX5UsLDhWI1sBW9VcsnSvMlrErR0tP1eIRA3siiiim1JRRRRQhFFqKKELm8CnioPmBUeTZELfVGh9BUyik7jeCErfdjDHjEntXJt0cKfuV+ac0V0C2SQY2HMDyVWxW4yhs2FkeFv8ASTao39V8aTZsW1uvOrlRXd53H5900aaIm9rdxI9lUJN1ZIVMiYqQSLqWYkgjoQdLVs21M+AMuNRG1PZ5bgueCsOaknW45a0+23gzNh5I1NiykCqyuxcRiowJciCJMkYBuC/Nj00FrefWhsu67tm+Xf4JqSC2EY0Pd4plHNlGGWVrskZmctqe6uUcdf2j7Uq2NiRipsOBc9mJJZLi1pHa9vz9xUmDYbY53kxPcYZUARibADUX00JJNvKrNhsEkf0qAeBNtTQ6USNswYcfpdZA/eBdkNNeV+GXNSRRQKKFMReiiihC/9k="/>
          <p:cNvSpPr>
            <a:spLocks noChangeAspect="1" noChangeArrowheads="1"/>
          </p:cNvSpPr>
          <p:nvPr/>
        </p:nvSpPr>
        <p:spPr bwMode="auto">
          <a:xfrm>
            <a:off x="307975" y="-427038"/>
            <a:ext cx="12763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NEREUS\CNR\Amministraz\LOGO_CNR\Logo CNR-2010-ITA-09-hig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808312" cy="4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69151"/>
            <a:ext cx="1398040" cy="73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 descr="http://www.cnr.it/istituti/logoidpajpg150.jpg?LO=01000000d9c8b7a60400000004000000aad100001b94ba43000000000100000000000000000000000000000000000000000000000000000000000000000000000000000000000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825890" cy="7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blogs.esa.int/atv/files/2012/08/artemisAVhir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592288" cy="18323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611560" y="4410397"/>
            <a:ext cx="81369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b="1" dirty="0" smtClean="0">
              <a:latin typeface="Calibri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400" smtClean="0">
                <a:solidFill>
                  <a:srgbClr val="002060"/>
                </a:solidFill>
                <a:latin typeface="Berlin Sans FB" panose="020E0602020502020306" pitchFamily="34" charset="0"/>
              </a:rPr>
              <a:t> LA RICERCA VA A SCUOLA 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2400" smtClean="0">
                <a:solidFill>
                  <a:srgbClr val="002060"/>
                </a:solidFill>
                <a:latin typeface="Berlin Sans FB" panose="020E0602020502020306" pitchFamily="34" charset="0"/>
              </a:rPr>
              <a:t>Ciclo di incontri tra ricercatori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2400" smtClean="0">
                <a:solidFill>
                  <a:srgbClr val="002060"/>
                </a:solidFill>
                <a:latin typeface="Berlin Sans FB" panose="020E0602020502020306" pitchFamily="34" charset="0"/>
              </a:rPr>
              <a:t>e studenti sulle tematiche del Progetto S4A</a:t>
            </a:r>
            <a:endParaRPr lang="en-US" sz="2400" smtClean="0">
              <a:solidFill>
                <a:srgbClr val="002060"/>
              </a:solidFill>
              <a:latin typeface="Berlin Sans FB" panose="020E0602020502020306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US" sz="2800" dirty="0" smtClean="0">
              <a:solidFill>
                <a:srgbClr val="002060"/>
              </a:solidFill>
              <a:latin typeface="Gill Sans MT Ext Condensed Bold" pitchFamily="34" charset="0"/>
            </a:endParaRPr>
          </a:p>
        </p:txBody>
      </p:sp>
      <p:pic>
        <p:nvPicPr>
          <p:cNvPr id="1026" name="Picture 2" descr="http://www.comune.jesi.an.it/conti/alunni/2009/QUARTA/ITALIAF/PIANURE/padan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546913" cy="18592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 descr="s4a__logo_quad_web_smal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1880" y="2780928"/>
            <a:ext cx="2272416" cy="1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8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logo irea orizzant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805264"/>
            <a:ext cx="2118895" cy="9807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1296144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it-IT" sz="2800" dirty="0" smtClean="0">
                <a:latin typeface="Berlin Sans FB" panose="020E0602020502020306" pitchFamily="34" charset="0"/>
              </a:rPr>
              <a:t>Progetto Space4Agri</a:t>
            </a:r>
            <a:r>
              <a:rPr lang="it-IT" sz="2400" b="1" dirty="0" smtClean="0">
                <a:latin typeface="Berlin Sans FB" panose="020E0602020502020306" pitchFamily="34" charset="0"/>
              </a:rPr>
              <a:t/>
            </a:r>
            <a:br>
              <a:rPr lang="it-IT" sz="2400" b="1" dirty="0" smtClean="0">
                <a:latin typeface="Berlin Sans FB" panose="020E0602020502020306" pitchFamily="34" charset="0"/>
              </a:rPr>
            </a:br>
            <a:r>
              <a:rPr lang="it-IT" sz="1800" dirty="0" smtClean="0">
                <a:latin typeface="Berlin Sans FB" panose="020E0602020502020306" pitchFamily="34" charset="0"/>
              </a:rPr>
              <a:t>Sviluppo di metodologie aerospaziali innovative di Osservazione della Terra a supporto del settore agricolo in Lombardia</a:t>
            </a:r>
            <a:endParaRPr lang="en-US" sz="1800" dirty="0" smtClean="0">
              <a:latin typeface="Berlin Sans FB" panose="020E0602020502020306" pitchFamily="34" charset="0"/>
            </a:endParaRPr>
          </a:p>
        </p:txBody>
      </p:sp>
      <p:sp>
        <p:nvSpPr>
          <p:cNvPr id="5" name="AutoShape 4" descr="data:image/jpeg;base64,/9j/4AAQSkZJRgABAQAAAQABAAD/2wCEAAkGBhQQEBUUEBQUFRUVGBkXFhYYGBcXHRgVGBgYFxcdGhcYHCceGBkjGhoXHzAgJCcpLCwsGh4xNTAqNyYsLCkBCQoKDgwOGg8PGi8kHyQuLDQ1LjUpLzUpLyo1KS8sLDItLjU0LDQwNS4vKS0sLSw0NCwsMCwsLy8sKSwsKiksLP/AABEIAH8AhgMBIgACEQEDEQH/xAAbAAACAgMBAAAAAAAAAAAAAAAABQQGAQIDB//EAD4QAAIBAgMFBwEFBAoDAAAAAAECAwARBBIhBQYxQVETImFxgZGhMhRDUrHwQnLB0QcWIyQzNGKCsuFTkvH/xAAbAQABBQEBAAAAAAAAAAAAAAAAAgMEBQYBB//EADMRAAEDAgMECgIBBQEAAAAAAAEAAgMEESExQQUSUWETFCJxgZGhscHR4fBCBiMkMlIV/9oADAMBAAIRAxEAPwD3CiiihCKKKL0IRVa30EiIkkbMoVrOV1OU8TbnarLWkkYYEMLg8RSXC+iS4bzSL2Vdw0mLyh4ZYcSh4XuhPrqK6f1oaP8AzOHlj/1AZ1914Cku19knC4lXiMsULfU0Wtm5ErwI9KcYLFYlheGbD4lfG6N5d24B8xTrY2OF2n8e4UHpZGuLTe/mD8qdhN58PL9Mq36E2PsaZJMrfSQfI3qsY4RtY4zBBQTZpQVYLfmWWzWvbUi1H9T4WF8PNInTK+YexvQYyNf3vH0nWzuOl/Q+R+08x22YYf8AEdV8L60pbf3Cg2zMfSkWP/o9kJzfaFa/NwV+bmiHYH2cf3nBiRR95EzMR4lCbn0p1tOwtuX48B+VEfV1IdYRgDibn2Vowe9uGlNlkAPQ6U3RwRcEEdRVCl2JhJVDooyNweNiCD0KNcX8DURNpT7MlVS3axMMynXVf4MOlRo92RxZGbuGbSLO/KkuqJIWh84G6f5A3HjwXpVFRNm7RWeMOhuD8VLvQDdTUUUUV1CL0UUUIRRRRehCK44nFLGuZjYfnW80oVSWNgKq+IxJnk1YKOV+AH86r62sEA3Ri45KRDD0hucgtsXth3YEaKCCB5detRMLhI10ESyC5K2PZyrc3sG0DgX01BphtbZ6x95b94+g/wDtQMLCWbufUBcen8apoq2qpJy13ava4+lJlpYKiMOGFtV2w+0Y2QMk+JjU/wDkQuvQ95lP51Fjw8Cli8UWJW+YSQlAwB1s0YYcOovXDbm05MGqNFeNpGYsnFSAASch+kknlb5qBHvJJiLh8JHNf9pEYMPEOL2PjW3gaZYxKwYHwPwshPMyKQxP/wBhyuPn2Vy2fjoiOyWCZVOlnjfLr1JuLUvwmfD7R7CMloXTPkNz2fEaE8BccPHwrvstpDHnxEssFj9LtEbjqTkv761ptHbOFXOVxCq72DOvfbKOSkaL/wBk02Gm5AF7+KlOcCxribWx0GHBLoMNmxOKMI/s2dVAHAyAXcjy1ufGlu80MmIeOOCKR1iUjOFNmcm7WJFiBTNd7IEUR4ZZyqiwWNAPctcknrWH2riXBMeDkNtbyu3/AB7tMxxysqTUBmNgMSBh7pEr4JKYU5fhck2BPNK93trybOYriI5AjcLgjXwvp7Vf9mbVjxCZ4muPkedVBp8RiIV7WaFI5FBCLGXOU/vcD66U03N2UkGfI7Ne2jAD1sCabqJ4eksHDfJxaMuafoY52tAsTHbAnAq0XoooourBFFFFCEUUVpNLlUseAF64TYXKM0i3gxt27McBqfPlS5cExUMoJBvw5W61zeUsxY8Sb+pqdit4I4YsmIZVJBuo+q3LurwPnasnFEdozvOPK3orSWVtHGLkAa3UKWZmJJPHjUnZu0TETzFjpYanlrSBt58OOCzHx7g+CTXSLeHDtxaRP3lBHuhP5U+3Y+0ondKGY96i/wDsbPf/AG98JptC2IZGzdm6sTfIJQcwAOjWtqAfeqltPa+JEjxvNJ3GK2By8DbgtP5dpxLbIRO7fRHHc3PLMbaDw4/nWBuTJiS8ksqrKTdlC3UHkLg8QPOtNseSeNn+aABpcY81ntrxMnd/hEk62OCV4Ld0YiBXMjdtJnyBtVbIbZcx4ObEjXlwrluxsJpsSFdDlS7MCLXy8FN+psPK9WLd+NEIw2IcK+HmzKpNhJm+i1+PeNx6U1kxU5MoiILoQyq3AqD3l8Lip1RtAxPEX/eAPBRabZjJWiY/wzGZKlpssohOZc5Byg6IG5d0cbVTsPhJcPtFUxEuZpVPfBPFwyrceBFrcNRVpTawxWBaZlKAXJ4MbIe8RbjwIpDgnOV8biI0OYoIlb6goIVcoNh43vfQmo9Ix0Jey2HHUlTK0sm6NzTjnyDf3BdMKP7CIDTIDGR0dCQ/ue961IwmJMbhhy4+I51o6FWlLZQ0kgcotyEsLHvEC7HnbStKw+03NZWOfE6+N/HVauga40zWvFtPDRXWKQMARwIuKKWbv4jNGVP7J08j+jRWqp5+lia8aqtkZuOLU2vReiipCbRS/bcloSBxYge5qdJIFF2IAHM1St4t8BIexwoLuTYMOTHTu9Ta+vKkPhdO0xszPom5KhlON93lxKh4rHuZPs+EGaY6O44J1CnkRzb0FS8Nu3hsP/j3nlP1C/dB/XXWpWytl/ZU7KEZpm1lccvAHkBU5N3GI1YA+V6gzVD4G9W2e3AZu4lENIJ3dYrjcnJugHcoLbAwuLVlWMROBoy/y4EeFUgYBopJFIBeA5ipFwyqe9oeI4Hyr0zZOzmikbNwtYHkbn/qqficSp2wbaqziNvG6ZGHvVvsepqHwkTZi/oqnbVJTsex0YtcgKVs5EjxB7IBUxceaFuGVxq0d+V9R7VcsHGsKKpIBPy1rn4B9q8/wyASSYKRspWQth3/AASXuov0YW9fOpG8G9D5IUdSk8MgaQcjlGhB5g09NR9LMHjO1vDQ/aTTVwghLTlf1viPkcltvdiR2Mclh2vanI/MIvetfmLkUy2ft9HlXtv7GYi0iP3QwItdWOnjY1X94doxtiYxxjhFyPxM3fI9e6vhY1tsvbcUzOMUqF5WvnYXW1rKnWMDkQfOkdTPVGCUEluOGd76JHXh1x/ROADsLHI4aq7bL2SY8I0BsQO0VT1ViSp9jb0NKdrYRFxGFXKC8ceZ2bUdkgsQAeLXtbpUWOB4DbDzyRW+7cdqnpfUD3rKBzIZZ5VkfIY0CKVADfUTe2tQH7Qp2se8SC9jhiDfuVp1WVxZGYzmMcCLA3zWWYk3PE6nzrFF6K8+JubrYgWU/Y+JyOfEfkRRUFGtwrNWEFc+JgYFEkpw911dai7R2ikCF5DYD5rricQI0LMbAC5qiw32lO0stxhojw/EeQ/XXxrbWvfGwGZ4LOyy7lmtF3HIfugXcCXaRzyMYsLfQDjJ4D+dWTC7vwx5DGgUoCF04FrXY9WsLXPU1ts7D5rOwsBpGnJV8utTp5giljwFIbPdhI7LfjiV1tMGm7+07j8BYihWMaaDmeviTUebaqA2W7t0XX54Urj2m0zBezQ+YOg586re8G+zh2jwmVEGmdQLseduQFM0e9W3bT4Aa2S62eOibvTZnRWHeDef7LGble2YdyMa5fFj+r/NUfdWAy46K9yc+dj5XYn3t70pklLEliSTxJ1JPnVq2Yw2bAZX/wAxKto05qvVumuvoB1rStpxTRbgxccFknVbqycSPwY3H95lKt7pQ2NmK8mA9QAD811h3kDoExkQnC6K98rgdM3OkjuWJJuSTcnqTxrWpghbuBp0Vaal4kc9upy0TPFYzD/cwG/WRy9v9o09yaWsb1ipeAwmftDySN39QLD5NLADAmy50rvwrBu3tAyoYnPfQXQ9UHFf9vEeF6Z1TNl47sJ0k/CwJ8V4MPUXFXeZALFTdGGZD1U8K89/qfZ4ikFQwYOz716D/TVeZoTC84t9lzooorHrVqRgsPna3hf5FFMt3MP9THyH5n+FZrRUWzRLCHu1VZPUlryAk+/m0WZkw0X1ORceZsB+vGnWC2UqLHAv0RgFz+Jzrr56n2qubJH2ja7udRGGI9LKPzq4tjooyQXF73PPX0rR1Ba2JrXmwOJ58B5KhpAZJny2vbsjlbP1W2O2jHAuaVgo4Dj8Aamq1jt4oJj/AJlQvIFHH8NatEGLST6WB/XSt3w6t9SqfMA0lzIJ2brsRyKkkzsddhA7x+V5ptnegZDFhbhTo8h0Zx0A/ZWq1Xq+P3Lws2vZ5D1Tu/HD4qrbT/o7dD/YyK/RW7h9DwPxV5RzU0DBGwbo/dVltoUVbM8yP7Xd9Ku4XGrD3kXNJyZhop6qvM+J9qjTzs7FnJZjxJ1JrtjtmSwG0qMh8RofI8D6VIwP2X74Yj/aY7fIvVjdo7YxVNuvJ6N3Z78Etphs/YzyqXPciXVpG4ADp+I+Ap3BtbZ0OqYeSRuWex/M2+KV7c3lkxVlNkjH0xrw9etI6SR5s1tuZ+k8YYYhd7948B8lKmIubcOV+n86eYOHstnzSHjMyxJ+6pzMfLS3pSbDQ52AuFB4seAHMnyFT9ubTEuRIwRDEMsY69WPif1zpUgLiGhIgIY1zznaw8fwldWfdTaWYfZ3PG7RE8m4lfJuXjVYraNypBU2INwRyI4UirpmVULon5FFFVPpJmys09lfKALmw51jD4sTxLMOJ7sg6SDj6Ea052Fs+57RhoPp8T1ryU7PkFUacjEH04r1tlWx8AmbkQm+Aw3ZxhefPzrFSqK2bIwxoaMgqZxJN15rtDZmJwGIM8feBJJI1BB4hh0pngttYXEjVuwk5q30k+B4flV1ZARY60i2nuZh5rnLkbqunxXZGxzRiOdu8BkdVCbDNTvMlO618SDl4cFEfZUi6p3hyKm9dINtSx6P3v3tD70nk3HxEJvhpyPAEr+WlcZMTtKLRx2gH4lV/m1Vw2VGw3p5t3kVKO05LWnhJ5jFXHD7ejb6rqfHh7ipyukg0IYehrzdt55R/i4VPQOnyCRWYt7ov2oZFP8ApkB/5AVLZT1wGIa8cimTtGjOrm94Kv2I2dcWU6H9hxnU+h1FVjae58TXJjaI/ii7y+qHh6Vzw2/EQ+8mXwZFb5BpzhN8MO3GeP1DJ+elOsjqYzdgc0+YSHy0dQLPLXehVKn3Kl+4ZJR0Byt/6t/OoB3bxINuwkv+7/HhXq8eKhYZ0KMPxLZvlaJMdCwszIR0OvxU5u05YxaTdv5KA7YdPIbxkgea8zwe6s2a8kaAdHlVPe1zb2qxT7vTYmIR/wB1RF1XIsndPgx0151ZoNmwmzooI5cbexrEu0AWMSt2co+nOujAc117y8tDceFMtrKmV287dHdcp8bMpYWloJN15ztjc2fDLnIDqOJS5t5g628aQ162+IZ3AJ7KcD6GJMcqjp18x3hzFuNa2xsiIPHNEgVzN2bwkArmGrEW5Dj08BrVnHXlrT0gVNU7KaXAwnDn++iNwtjynM7ACBxqGH1kcCvS1+NX5UsLDhWI1sBW9VcsnSvMlrErR0tP1eIRA3siiiim1JRRRRQhFFqKKELm8CnioPmBUeTZELfVGh9BUyik7jeCErfdjDHjEntXJt0cKfuV+ac0V0C2SQY2HMDyVWxW4yhs2FkeFv8ASTao39V8aTZsW1uvOrlRXd53H5900aaIm9rdxI9lUJN1ZIVMiYqQSLqWYkgjoQdLVs21M+AMuNRG1PZ5bgueCsOaknW45a0+23gzNh5I1NiykCqyuxcRiowJciCJMkYBuC/Nj00FrefWhsu67tm+Xf4JqSC2EY0Pd4plHNlGGWVrskZmctqe6uUcdf2j7Uq2NiRipsOBc9mJJZLi1pHa9vz9xUmDYbY53kxPcYZUARibADUX00JJNvKrNhsEkf0qAeBNtTQ6USNswYcfpdZA/eBdkNNeV+GXNSRRQKKFMReiiihC/9k="/>
          <p:cNvSpPr>
            <a:spLocks noChangeAspect="1" noChangeArrowheads="1"/>
          </p:cNvSpPr>
          <p:nvPr/>
        </p:nvSpPr>
        <p:spPr bwMode="auto">
          <a:xfrm>
            <a:off x="307975" y="-427038"/>
            <a:ext cx="12763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NEREUS\CNR\Amministraz\LOGO_CNR\Logo CNR-2010-ITA-09-hig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808312" cy="4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69151"/>
            <a:ext cx="1398040" cy="73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 descr="http://www.cnr.it/istituti/logoidpajpg150.jpg?LO=01000000d9c8b7a60400000004000000aad100001b94ba43000000000100000000000000000000000000000000000000000000000000000000000000000000000000000000000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825890" cy="7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251520" y="1988840"/>
            <a:ext cx="59766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3200" b="1" dirty="0" smtClean="0">
              <a:latin typeface="Calibri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 LA RICERCA VA A SCUOLA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FF0000"/>
                </a:solidFill>
                <a:latin typeface="Berlin Sans FB" panose="020E0602020502020306" pitchFamily="34" charset="0"/>
              </a:rPr>
              <a:t>I WP DI PROGETTO SI PRESENTANO: 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Pietro Alessandro Brivio (coord.)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Anna Basoni, Mirco Boschetti, Mauro Todeschini, Gloria Bordogna, Irene Tomasoni </a:t>
            </a:r>
            <a:endParaRPr lang="en-US" sz="3200" dirty="0" smtClean="0">
              <a:solidFill>
                <a:srgbClr val="002060"/>
              </a:solidFill>
              <a:latin typeface="Gill Sans MT Ext Condensed Bold" pitchFamily="34" charset="0"/>
            </a:endParaRPr>
          </a:p>
        </p:txBody>
      </p:sp>
      <p:pic>
        <p:nvPicPr>
          <p:cNvPr id="19" name="Immagine 18" descr="s4a__logo_quad_web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1584" y="2852936"/>
            <a:ext cx="2272416" cy="1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1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90930" y="4077072"/>
            <a:ext cx="4141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PIETRO ALESSANDRO BRIVIO</a:t>
            </a:r>
          </a:p>
          <a:p>
            <a:pPr lvl="1" algn="ctr"/>
            <a:r>
              <a:rPr lang="it-IT" sz="2000" b="1" i="1" dirty="0" smtClean="0"/>
              <a:t>Responsabile scientifico S4A WP0</a:t>
            </a:r>
          </a:p>
          <a:p>
            <a:pPr lvl="1"/>
            <a:r>
              <a:rPr lang="it-IT" sz="2000" b="1" i="1" dirty="0"/>
              <a:t>r</a:t>
            </a:r>
            <a:r>
              <a:rPr lang="it-IT" sz="2000" b="1" i="1" dirty="0" smtClean="0"/>
              <a:t>esponsabile IREA CNR Milano</a:t>
            </a:r>
            <a:endParaRPr lang="it-IT" sz="2000" dirty="0"/>
          </a:p>
        </p:txBody>
      </p:sp>
      <p:pic>
        <p:nvPicPr>
          <p:cNvPr id="6146" name="Picture 2" descr="workflow_S4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873" y="1196752"/>
            <a:ext cx="3874754" cy="24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53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53404" y="3789040"/>
            <a:ext cx="42018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tabLst>
                <a:tab pos="0" algn="l"/>
              </a:tabLst>
            </a:pP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ANNA BASONI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WP1 </a:t>
            </a:r>
            <a:r>
              <a:rPr lang="en-US" b="1" i="1" dirty="0" err="1"/>
              <a:t>Analisi</a:t>
            </a:r>
            <a:r>
              <a:rPr lang="en-US" b="1" i="1" dirty="0"/>
              <a:t> </a:t>
            </a:r>
            <a:r>
              <a:rPr lang="en-US" b="1" i="1" dirty="0" err="1"/>
              <a:t>dei</a:t>
            </a:r>
            <a:r>
              <a:rPr lang="en-US" b="1" i="1" dirty="0"/>
              <a:t> </a:t>
            </a:r>
            <a:r>
              <a:rPr lang="en-US" b="1" i="1" dirty="0" err="1"/>
              <a:t>bisogni</a:t>
            </a:r>
            <a:r>
              <a:rPr lang="en-US" b="1" i="1" dirty="0"/>
              <a:t> e </a:t>
            </a:r>
            <a:r>
              <a:rPr lang="en-US" b="1" i="1" dirty="0" err="1"/>
              <a:t>dei</a:t>
            </a:r>
            <a:r>
              <a:rPr lang="en-US" b="1" i="1" dirty="0"/>
              <a:t> </a:t>
            </a:r>
            <a:r>
              <a:rPr lang="en-US" b="1" i="1" dirty="0" err="1"/>
              <a:t>requisiti</a:t>
            </a:r>
            <a:r>
              <a:rPr lang="en-US" b="1" i="1" dirty="0"/>
              <a:t> </a:t>
            </a:r>
            <a:r>
              <a:rPr lang="en-US" b="1" i="1" dirty="0" err="1" smtClean="0"/>
              <a:t>utenti</a:t>
            </a:r>
            <a:r>
              <a:rPr lang="en-US" b="1" i="1" dirty="0" smtClean="0"/>
              <a:t> S4A</a:t>
            </a:r>
            <a:endParaRPr lang="en-US" b="1" i="1" dirty="0"/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/>
              <a:t>WP6  </a:t>
            </a:r>
            <a:r>
              <a:rPr lang="it-IT" b="1" i="1" dirty="0"/>
              <a:t>Valutazione </a:t>
            </a:r>
            <a:r>
              <a:rPr lang="it-IT" b="1" i="1" dirty="0" smtClean="0"/>
              <a:t>impatto tecnologie </a:t>
            </a:r>
            <a:r>
              <a:rPr lang="it-IT" b="1" i="1" dirty="0"/>
              <a:t>sviluppate sul territorio lombardo </a:t>
            </a:r>
            <a:endParaRPr lang="en-US" b="1" i="1" dirty="0"/>
          </a:p>
          <a:p>
            <a:pPr lvl="1" algn="ctr"/>
            <a:endParaRPr lang="it-IT" dirty="0"/>
          </a:p>
        </p:txBody>
      </p:sp>
      <p:pic>
        <p:nvPicPr>
          <p:cNvPr id="15" name="Picture 6" descr="http://sr.photos2.fotosearch.com/bthumb/CSP/CSP817/k81714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503" y="1412774"/>
            <a:ext cx="2825849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46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MIRCO BOSCHETTI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WP2 </a:t>
            </a:r>
            <a:r>
              <a:rPr lang="it-IT" b="1" i="1" dirty="0"/>
              <a:t>estrazione di informazioni sullo stato delle colture da dati </a:t>
            </a:r>
            <a:r>
              <a:rPr lang="it-IT" b="1" i="1" dirty="0" smtClean="0"/>
              <a:t>satellitari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WP5  </a:t>
            </a:r>
            <a:r>
              <a:rPr lang="it-IT" b="1" i="1" dirty="0"/>
              <a:t>Test delle metodologie sviluppate per il monitoraggio agricolo lombardo</a:t>
            </a:r>
            <a:endParaRPr lang="it-IT" i="1" dirty="0"/>
          </a:p>
        </p:txBody>
      </p:sp>
      <p:pic>
        <p:nvPicPr>
          <p:cNvPr id="4098" name="Picture 2" descr="http://space4agri.irea.cnr.it/it/img/resiz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618" y="1484784"/>
            <a:ext cx="3289561" cy="20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28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MAURO TODESCHINI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WP3 </a:t>
            </a:r>
            <a:r>
              <a:rPr lang="it-IT" b="1" i="1" dirty="0" smtClean="0"/>
              <a:t>AERO </a:t>
            </a:r>
            <a:r>
              <a:rPr lang="it-IT" b="1" i="1" dirty="0"/>
              <a:t>progettazione e sviluppo di ambienti a supporto delle riprese da piattaforme UAV</a:t>
            </a:r>
            <a:endParaRPr lang="it-IT" i="1" dirty="0"/>
          </a:p>
        </p:txBody>
      </p:sp>
      <p:pic>
        <p:nvPicPr>
          <p:cNvPr id="9218" name="Picture 2" descr="http://space4agri.irea.cnr.it/it/img/20140717_DroneAGE_ITIA_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45239"/>
            <a:ext cx="4104456" cy="20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02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GLORIA BORDOGNA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WP4 </a:t>
            </a:r>
            <a:r>
              <a:rPr lang="it-IT" b="1" i="1" dirty="0" smtClean="0"/>
              <a:t>IN SITU: </a:t>
            </a:r>
            <a:r>
              <a:rPr lang="it-IT" b="1" i="1" dirty="0"/>
              <a:t>sviluppo di sistemi 2.0 per acquisizione dati e interscambio </a:t>
            </a:r>
            <a:r>
              <a:rPr lang="it-IT" b="1" i="1" dirty="0" smtClean="0"/>
              <a:t>informazioni</a:t>
            </a:r>
            <a:endParaRPr lang="it-IT" i="1" dirty="0"/>
          </a:p>
        </p:txBody>
      </p:sp>
      <p:pic>
        <p:nvPicPr>
          <p:cNvPr id="10242" name="Picture 2" descr="map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9"/>
            <a:ext cx="24705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8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4233862"/>
            <a:ext cx="4201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IRENE TOMASONI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WP7 </a:t>
            </a:r>
            <a:r>
              <a:rPr lang="it-IT" b="1" i="1" dirty="0" err="1" smtClean="0"/>
              <a:t>Dissemination</a:t>
            </a:r>
            <a:r>
              <a:rPr lang="it-IT" b="1" i="1" dirty="0" smtClean="0"/>
              <a:t> ed azioni di </a:t>
            </a:r>
            <a:r>
              <a:rPr lang="it-IT" b="1" i="1" dirty="0" err="1" smtClean="0"/>
              <a:t>Capacity</a:t>
            </a:r>
            <a:r>
              <a:rPr lang="it-IT" b="1" i="1" dirty="0" smtClean="0"/>
              <a:t> building</a:t>
            </a:r>
            <a:endParaRPr lang="it-IT" i="1" dirty="0"/>
          </a:p>
        </p:txBody>
      </p:sp>
      <p:pic>
        <p:nvPicPr>
          <p:cNvPr id="8196" name="Picture 4" descr="http://space4agri.irea.cnr.it/it/img/tagpresentazione_finalede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456" y="1305756"/>
            <a:ext cx="4091361" cy="29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logo irea orizzant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805264"/>
            <a:ext cx="2118895" cy="9807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1296144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it-IT" sz="2800" dirty="0" smtClean="0">
                <a:latin typeface="Berlin Sans FB" panose="020E0602020502020306" pitchFamily="34" charset="0"/>
              </a:rPr>
              <a:t>Progetto Space4Agri</a:t>
            </a:r>
            <a:r>
              <a:rPr lang="it-IT" sz="2400" b="1" dirty="0" smtClean="0">
                <a:latin typeface="Berlin Sans FB" panose="020E0602020502020306" pitchFamily="34" charset="0"/>
              </a:rPr>
              <a:t/>
            </a:r>
            <a:br>
              <a:rPr lang="it-IT" sz="2400" b="1" dirty="0" smtClean="0">
                <a:latin typeface="Berlin Sans FB" panose="020E0602020502020306" pitchFamily="34" charset="0"/>
              </a:rPr>
            </a:br>
            <a:r>
              <a:rPr lang="it-IT" sz="1800" dirty="0" smtClean="0">
                <a:latin typeface="Berlin Sans FB" panose="020E0602020502020306" pitchFamily="34" charset="0"/>
              </a:rPr>
              <a:t>Sviluppo di metodologie aerospaziali innovative di Osservazione della Terra a supporto del settore agricolo in Lombardia</a:t>
            </a:r>
            <a:endParaRPr lang="en-US" sz="1800" dirty="0" smtClean="0">
              <a:latin typeface="Berlin Sans FB" panose="020E0602020502020306" pitchFamily="34" charset="0"/>
            </a:endParaRPr>
          </a:p>
        </p:txBody>
      </p:sp>
      <p:sp>
        <p:nvSpPr>
          <p:cNvPr id="5" name="AutoShape 4" descr="data:image/jpeg;base64,/9j/4AAQSkZJRgABAQAAAQABAAD/2wCEAAkGBhQQEBUUEBQUFRUVGBkXFhYYGBcXHRgVGBgYFxcdGhcYHCceGBkjGhoXHzAgJCcpLCwsGh4xNTAqNyYsLCkBCQoKDgwOGg8PGi8kHyQuLDQ1LjUpLzUpLyo1KS8sLDItLjU0LDQwNS4vKS0sLSw0NCwsMCwsLy8sKSwsKiksLP/AABEIAH8AhgMBIgACEQEDEQH/xAAbAAACAgMBAAAAAAAAAAAAAAAABQQGAQIDB//EAD4QAAIBAgMFBwEFBAoDAAAAAAECAwARBBIhBQYxQVETImFxgZGhMhRDUrHwQnLB0QcWIyQzNGKCsuFTkvH/xAAbAQABBQEBAAAAAAAAAAAAAAAAAgMEBQYBB//EADMRAAEDAgMECgIBBQEAAAAAAAEAAgMEESExQQUSUWETFCJxgZGhscHR4fBCBiMkMlIV/9oADAMBAAIRAxEAPwD3CiiihCKKKL0IRVa30EiIkkbMoVrOV1OU8TbnarLWkkYYEMLg8RSXC+iS4bzSL2Vdw0mLyh4ZYcSh4XuhPrqK6f1oaP8AzOHlj/1AZ1914Cku19knC4lXiMsULfU0Wtm5ErwI9KcYLFYlheGbD4lfG6N5d24B8xTrY2OF2n8e4UHpZGuLTe/mD8qdhN58PL9Mq36E2PsaZJMrfSQfI3qsY4RtY4zBBQTZpQVYLfmWWzWvbUi1H9T4WF8PNInTK+YexvQYyNf3vH0nWzuOl/Q+R+08x22YYf8AEdV8L60pbf3Cg2zMfSkWP/o9kJzfaFa/NwV+bmiHYH2cf3nBiRR95EzMR4lCbn0p1tOwtuX48B+VEfV1IdYRgDibn2Vowe9uGlNlkAPQ6U3RwRcEEdRVCl2JhJVDooyNweNiCD0KNcX8DURNpT7MlVS3axMMynXVf4MOlRo92RxZGbuGbSLO/KkuqJIWh84G6f5A3HjwXpVFRNm7RWeMOhuD8VLvQDdTUUUUV1CL0UUUIRRRRehCK44nFLGuZjYfnW80oVSWNgKq+IxJnk1YKOV+AH86r62sEA3Ri45KRDD0hucgtsXth3YEaKCCB5detRMLhI10ESyC5K2PZyrc3sG0DgX01BphtbZ6x95b94+g/wDtQMLCWbufUBcen8apoq2qpJy13ava4+lJlpYKiMOGFtV2w+0Y2QMk+JjU/wDkQuvQ95lP51Fjw8Cli8UWJW+YSQlAwB1s0YYcOovXDbm05MGqNFeNpGYsnFSAASch+kknlb5qBHvJJiLh8JHNf9pEYMPEOL2PjW3gaZYxKwYHwPwshPMyKQxP/wBhyuPn2Vy2fjoiOyWCZVOlnjfLr1JuLUvwmfD7R7CMloXTPkNz2fEaE8BccPHwrvstpDHnxEssFj9LtEbjqTkv761ptHbOFXOVxCq72DOvfbKOSkaL/wBk02Gm5AF7+KlOcCxribWx0GHBLoMNmxOKMI/s2dVAHAyAXcjy1ufGlu80MmIeOOCKR1iUjOFNmcm7WJFiBTNd7IEUR4ZZyqiwWNAPctcknrWH2riXBMeDkNtbyu3/AB7tMxxysqTUBmNgMSBh7pEr4JKYU5fhck2BPNK93trybOYriI5AjcLgjXwvp7Vf9mbVjxCZ4muPkedVBp8RiIV7WaFI5FBCLGXOU/vcD66U03N2UkGfI7Ne2jAD1sCabqJ4eksHDfJxaMuafoY52tAsTHbAnAq0XoooourBFFFFCEUUVpNLlUseAF64TYXKM0i3gxt27McBqfPlS5cExUMoJBvw5W61zeUsxY8Sb+pqdit4I4YsmIZVJBuo+q3LurwPnasnFEdozvOPK3orSWVtHGLkAa3UKWZmJJPHjUnZu0TETzFjpYanlrSBt58OOCzHx7g+CTXSLeHDtxaRP3lBHuhP5U+3Y+0ondKGY96i/wDsbPf/AG98JptC2IZGzdm6sTfIJQcwAOjWtqAfeqltPa+JEjxvNJ3GK2By8DbgtP5dpxLbIRO7fRHHc3PLMbaDw4/nWBuTJiS8ksqrKTdlC3UHkLg8QPOtNseSeNn+aABpcY81ntrxMnd/hEk62OCV4Ld0YiBXMjdtJnyBtVbIbZcx4ObEjXlwrluxsJpsSFdDlS7MCLXy8FN+psPK9WLd+NEIw2IcK+HmzKpNhJm+i1+PeNx6U1kxU5MoiILoQyq3AqD3l8Lip1RtAxPEX/eAPBRabZjJWiY/wzGZKlpssohOZc5Byg6IG5d0cbVTsPhJcPtFUxEuZpVPfBPFwyrceBFrcNRVpTawxWBaZlKAXJ4MbIe8RbjwIpDgnOV8biI0OYoIlb6goIVcoNh43vfQmo9Ix0Jey2HHUlTK0sm6NzTjnyDf3BdMKP7CIDTIDGR0dCQ/ue961IwmJMbhhy4+I51o6FWlLZQ0kgcotyEsLHvEC7HnbStKw+03NZWOfE6+N/HVauga40zWvFtPDRXWKQMARwIuKKWbv4jNGVP7J08j+jRWqp5+lia8aqtkZuOLU2vReiipCbRS/bcloSBxYge5qdJIFF2IAHM1St4t8BIexwoLuTYMOTHTu9Ta+vKkPhdO0xszPom5KhlON93lxKh4rHuZPs+EGaY6O44J1CnkRzb0FS8Nu3hsP/j3nlP1C/dB/XXWpWytl/ZU7KEZpm1lccvAHkBU5N3GI1YA+V6gzVD4G9W2e3AZu4lENIJ3dYrjcnJugHcoLbAwuLVlWMROBoy/y4EeFUgYBopJFIBeA5ipFwyqe9oeI4Hyr0zZOzmikbNwtYHkbn/qqficSp2wbaqziNvG6ZGHvVvsepqHwkTZi/oqnbVJTsex0YtcgKVs5EjxB7IBUxceaFuGVxq0d+V9R7VcsHGsKKpIBPy1rn4B9q8/wyASSYKRspWQth3/AASXuov0YW9fOpG8G9D5IUdSk8MgaQcjlGhB5g09NR9LMHjO1vDQ/aTTVwghLTlf1viPkcltvdiR2Mclh2vanI/MIvetfmLkUy2ft9HlXtv7GYi0iP3QwItdWOnjY1X94doxtiYxxjhFyPxM3fI9e6vhY1tsvbcUzOMUqF5WvnYXW1rKnWMDkQfOkdTPVGCUEluOGd76JHXh1x/ROADsLHI4aq7bL2SY8I0BsQO0VT1ViSp9jb0NKdrYRFxGFXKC8ceZ2bUdkgsQAeLXtbpUWOB4DbDzyRW+7cdqnpfUD3rKBzIZZ5VkfIY0CKVADfUTe2tQH7Qp2se8SC9jhiDfuVp1WVxZGYzmMcCLA3zWWYk3PE6nzrFF6K8+JubrYgWU/Y+JyOfEfkRRUFGtwrNWEFc+JgYFEkpw911dai7R2ikCF5DYD5rricQI0LMbAC5qiw32lO0stxhojw/EeQ/XXxrbWvfGwGZ4LOyy7lmtF3HIfugXcCXaRzyMYsLfQDjJ4D+dWTC7vwx5DGgUoCF04FrXY9WsLXPU1ts7D5rOwsBpGnJV8utTp5giljwFIbPdhI7LfjiV1tMGm7+07j8BYihWMaaDmeviTUebaqA2W7t0XX54Urj2m0zBezQ+YOg586re8G+zh2jwmVEGmdQLseduQFM0e9W3bT4Aa2S62eOibvTZnRWHeDef7LGble2YdyMa5fFj+r/NUfdWAy46K9yc+dj5XYn3t70pklLEliSTxJ1JPnVq2Yw2bAZX/wAxKto05qvVumuvoB1rStpxTRbgxccFknVbqycSPwY3H95lKt7pQ2NmK8mA9QAD811h3kDoExkQnC6K98rgdM3OkjuWJJuSTcnqTxrWpghbuBp0Vaal4kc9upy0TPFYzD/cwG/WRy9v9o09yaWsb1ipeAwmftDySN39QLD5NLADAmy50rvwrBu3tAyoYnPfQXQ9UHFf9vEeF6Z1TNl47sJ0k/CwJ8V4MPUXFXeZALFTdGGZD1U8K89/qfZ4ikFQwYOz716D/TVeZoTC84t9lzooorHrVqRgsPna3hf5FFMt3MP9THyH5n+FZrRUWzRLCHu1VZPUlryAk+/m0WZkw0X1ORceZsB+vGnWC2UqLHAv0RgFz+Jzrr56n2qubJH2ja7udRGGI9LKPzq4tjooyQXF73PPX0rR1Ba2JrXmwOJ58B5KhpAZJny2vbsjlbP1W2O2jHAuaVgo4Dj8Aamq1jt4oJj/AJlQvIFHH8NatEGLST6WB/XSt3w6t9SqfMA0lzIJ2brsRyKkkzsddhA7x+V5ptnegZDFhbhTo8h0Zx0A/ZWq1Xq+P3Lws2vZ5D1Tu/HD4qrbT/o7dD/YyK/RW7h9DwPxV5RzU0DBGwbo/dVltoUVbM8yP7Xd9Ku4XGrD3kXNJyZhop6qvM+J9qjTzs7FnJZjxJ1JrtjtmSwG0qMh8RofI8D6VIwP2X74Yj/aY7fIvVjdo7YxVNuvJ6N3Z78Etphs/YzyqXPciXVpG4ADp+I+Ap3BtbZ0OqYeSRuWex/M2+KV7c3lkxVlNkjH0xrw9etI6SR5s1tuZ+k8YYYhd7948B8lKmIubcOV+n86eYOHstnzSHjMyxJ+6pzMfLS3pSbDQ52AuFB4seAHMnyFT9ubTEuRIwRDEMsY69WPif1zpUgLiGhIgIY1zznaw8fwldWfdTaWYfZ3PG7RE8m4lfJuXjVYraNypBU2INwRyI4UirpmVULon5FFFVPpJmys09lfKALmw51jD4sTxLMOJ7sg6SDj6Ea052Fs+57RhoPp8T1ryU7PkFUacjEH04r1tlWx8AmbkQm+Aw3ZxhefPzrFSqK2bIwxoaMgqZxJN15rtDZmJwGIM8feBJJI1BB4hh0pngttYXEjVuwk5q30k+B4flV1ZARY60i2nuZh5rnLkbqunxXZGxzRiOdu8BkdVCbDNTvMlO618SDl4cFEfZUi6p3hyKm9dINtSx6P3v3tD70nk3HxEJvhpyPAEr+WlcZMTtKLRx2gH4lV/m1Vw2VGw3p5t3kVKO05LWnhJ5jFXHD7ejb6rqfHh7ipyukg0IYehrzdt55R/i4VPQOnyCRWYt7ov2oZFP8ApkB/5AVLZT1wGIa8cimTtGjOrm94Kv2I2dcWU6H9hxnU+h1FVjae58TXJjaI/ii7y+qHh6Vzw2/EQ+8mXwZFb5BpzhN8MO3GeP1DJ+elOsjqYzdgc0+YSHy0dQLPLXehVKn3Kl+4ZJR0Byt/6t/OoB3bxINuwkv+7/HhXq8eKhYZ0KMPxLZvlaJMdCwszIR0OvxU5u05YxaTdv5KA7YdPIbxkgea8zwe6s2a8kaAdHlVPe1zb2qxT7vTYmIR/wB1RF1XIsndPgx0151ZoNmwmzooI5cbexrEu0AWMSt2co+nOujAc117y8tDceFMtrKmV287dHdcp8bMpYWloJN15ztjc2fDLnIDqOJS5t5g628aQ162+IZ3AJ7KcD6GJMcqjp18x3hzFuNa2xsiIPHNEgVzN2bwkArmGrEW5Dj08BrVnHXlrT0gVNU7KaXAwnDn++iNwtjynM7ACBxqGH1kcCvS1+NX5UsLDhWI1sBW9VcsnSvMlrErR0tP1eIRA3siiiim1JRRRRQhFFqKKELm8CnioPmBUeTZELfVGh9BUyik7jeCErfdjDHjEntXJt0cKfuV+ac0V0C2SQY2HMDyVWxW4yhs2FkeFv8ASTao39V8aTZsW1uvOrlRXd53H5900aaIm9rdxI9lUJN1ZIVMiYqQSLqWYkgjoQdLVs21M+AMuNRG1PZ5bgueCsOaknW45a0+23gzNh5I1NiykCqyuxcRiowJciCJMkYBuC/Nj00FrefWhsu67tm+Xf4JqSC2EY0Pd4plHNlGGWVrskZmctqe6uUcdf2j7Uq2NiRipsOBc9mJJZLi1pHa9vz9xUmDYbY53kxPcYZUARibADUX00JJNvKrNhsEkf0qAeBNtTQ6USNswYcfpdZA/eBdkNNeV+GXNSRRQKKFMReiiihC/9k="/>
          <p:cNvSpPr>
            <a:spLocks noChangeAspect="1" noChangeArrowheads="1"/>
          </p:cNvSpPr>
          <p:nvPr/>
        </p:nvSpPr>
        <p:spPr bwMode="auto">
          <a:xfrm>
            <a:off x="307975" y="-427038"/>
            <a:ext cx="12763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NEREUS\CNR\Amministraz\LOGO_CNR\Logo CNR-2010-ITA-09-hig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808312" cy="4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69151"/>
            <a:ext cx="1398040" cy="73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 descr="http://www.cnr.it/istituti/logoidpajpg150.jpg?LO=01000000d9c8b7a60400000004000000aad100001b94ba43000000000100000000000000000000000000000000000000000000000000000000000000000000000000000000000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825890" cy="7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251520" y="2132856"/>
            <a:ext cx="59766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3200" b="1" dirty="0" smtClean="0">
              <a:latin typeface="Calibri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 LA RICERCA VA A SCUOLA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FF0000"/>
                </a:solidFill>
                <a:latin typeface="Berlin Sans FB" panose="020E0602020502020306" pitchFamily="34" charset="0"/>
              </a:rPr>
              <a:t>I WP DI PROGETTO SI PRESENTANO: 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3200" smtClean="0">
                <a:solidFill>
                  <a:srgbClr val="FF0000"/>
                </a:solidFill>
                <a:latin typeface="Berlin Sans FB" panose="020E0602020502020306" pitchFamily="34" charset="0"/>
              </a:rPr>
              <a:t>Pietro Alessandro Brivio (coord.)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Anna Basoni, Mirco Boschetti, Mauro Todeschini, Gloria Bordogna, Irene Tomasoni</a:t>
            </a:r>
            <a:endParaRPr lang="en-US" sz="3200" dirty="0" smtClean="0">
              <a:solidFill>
                <a:srgbClr val="002060"/>
              </a:solidFill>
              <a:latin typeface="Gill Sans MT Ext Condensed Bold" pitchFamily="34" charset="0"/>
            </a:endParaRPr>
          </a:p>
        </p:txBody>
      </p:sp>
      <p:pic>
        <p:nvPicPr>
          <p:cNvPr id="19" name="Immagine 18" descr="s4a__logo_quad_web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1584" y="2852936"/>
            <a:ext cx="2272416" cy="1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1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3344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Due parole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su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…</a:t>
            </a:r>
            <a:endParaRPr lang="en-US" sz="36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93050" y="2197720"/>
            <a:ext cx="7463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 pitchFamily="34" charset="0"/>
              </a:rPr>
              <a:t>Laureato in Fisica nel 1975 con una Tesi di Laurea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 pitchFamily="34" charset="0"/>
              </a:rPr>
              <a:t>«Il problema dell’elaborazione analogica e digitale dei dati ottenuti da satelliti automatici per la realizzazione di mappe tematiche»</a:t>
            </a:r>
            <a:endParaRPr lang="en-US" sz="18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27" y="3331772"/>
            <a:ext cx="1763601" cy="24839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9" descr="2005 Patri e Sandr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58" r="52461" b="16339"/>
          <a:stretch>
            <a:fillRect/>
          </a:stretch>
        </p:blipFill>
        <p:spPr bwMode="auto">
          <a:xfrm>
            <a:off x="611560" y="1030117"/>
            <a:ext cx="930477" cy="11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8"/>
          <p:cNvSpPr txBox="1">
            <a:spLocks noChangeArrowheads="1"/>
          </p:cNvSpPr>
          <p:nvPr/>
        </p:nvSpPr>
        <p:spPr bwMode="auto">
          <a:xfrm>
            <a:off x="1803180" y="936053"/>
            <a:ext cx="3661941" cy="1246755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tint val="19216"/>
                  <a:invGamma/>
                </a:srgbClr>
              </a:gs>
            </a:gsLst>
            <a:lin ang="5400000" scaled="1"/>
          </a:gradFill>
          <a:ln>
            <a:solidFill>
              <a:srgbClr val="00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Pietro Alessandro Brivio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Ricercatore del CNR (1982)</a:t>
            </a:r>
            <a:endParaRPr lang="it-IT" altLang="it-IT" sz="1600" b="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Responsabile</a:t>
            </a:r>
            <a:r>
              <a:rPr kumimoji="0" lang="it-IT" altLang="it-IT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IREA-Milano (2004)</a:t>
            </a:r>
            <a:endParaRPr kumimoji="0" lang="it-IT" altLang="it-IT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600" b="0" kern="0" dirty="0" smtClean="0">
                <a:solidFill>
                  <a:srgbClr val="000000"/>
                </a:solidFill>
                <a:latin typeface="Arial"/>
              </a:rPr>
              <a:t>Esperto di Telerilevamento ottico</a:t>
            </a:r>
            <a:endParaRPr kumimoji="0" lang="it-IT" altLang="it-IT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C:\Dati-Brivio\Foto -Lucio\Genio-Sandro-Sjgur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8" y="4653136"/>
            <a:ext cx="1606611" cy="1286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ati-Brivio\Foto -Lucio\vulcano\V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" y="3290598"/>
            <a:ext cx="1550645" cy="1165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/>
          <p:cNvSpPr txBox="1"/>
          <p:nvPr/>
        </p:nvSpPr>
        <p:spPr>
          <a:xfrm>
            <a:off x="2170014" y="3290598"/>
            <a:ext cx="41301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 pitchFamily="34" charset="0"/>
              </a:rPr>
              <a:t>1978 Realizzazione di una stazione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1" dirty="0" smtClean="0">
                <a:solidFill>
                  <a:prstClr val="black"/>
                </a:solidFill>
                <a:latin typeface="Calibri" pitchFamily="34" charset="0"/>
              </a:rPr>
              <a:t>IR termico </a:t>
            </a:r>
            <a:r>
              <a:rPr lang="it-IT" b="1" dirty="0" smtClean="0">
                <a:solidFill>
                  <a:prstClr val="black"/>
                </a:solidFill>
                <a:latin typeface="Calibri" pitchFamily="34" charset="0"/>
              </a:rPr>
              <a:t>a Vulcano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0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prstClr val="black"/>
                </a:solidFill>
                <a:latin typeface="Calibri" pitchFamily="34" charset="0"/>
              </a:rPr>
              <a:t>….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0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prstClr val="black"/>
                </a:solidFill>
                <a:latin typeface="Calibri" pitchFamily="34" charset="0"/>
              </a:rPr>
              <a:t>1986 Mappe tematiche da satellite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prstClr val="black"/>
                </a:solidFill>
                <a:latin typeface="Calibri" pitchFamily="34" charset="0"/>
              </a:rPr>
              <a:t>i</a:t>
            </a:r>
            <a:r>
              <a:rPr lang="it-IT" b="1" dirty="0" smtClean="0">
                <a:solidFill>
                  <a:prstClr val="black"/>
                </a:solidFill>
                <a:latin typeface="Calibri" pitchFamily="34" charset="0"/>
              </a:rPr>
              <a:t>n Africa Ovest (Mali e Guinea)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0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prstClr val="black"/>
                </a:solidFill>
                <a:latin typeface="Calibri" pitchFamily="34" charset="0"/>
              </a:rPr>
              <a:t>….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b="1" dirty="0" smtClean="0">
                <a:solidFill>
                  <a:prstClr val="black"/>
                </a:solidFill>
                <a:latin typeface="Calibri" pitchFamily="34" charset="0"/>
              </a:rPr>
              <a:t>2013 Responsabile Scientifico </a:t>
            </a:r>
            <a:r>
              <a:rPr lang="it-IT" sz="2400" b="1" dirty="0" smtClean="0">
                <a:solidFill>
                  <a:srgbClr val="C00000"/>
                </a:solidFill>
                <a:latin typeface="Calibri" pitchFamily="34" charset="0"/>
              </a:rPr>
              <a:t>Space4Agri</a:t>
            </a:r>
          </a:p>
        </p:txBody>
      </p:sp>
    </p:spTree>
    <p:extLst>
      <p:ext uri="{BB962C8B-B14F-4D97-AF65-F5344CB8AC3E}">
        <p14:creationId xmlns="" xmlns:p14="http://schemas.microsoft.com/office/powerpoint/2010/main" val="18119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68" y="115513"/>
            <a:ext cx="886242" cy="649192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64704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43608" y="4892208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Space4Agri</a:t>
            </a:r>
            <a:r>
              <a:rPr lang="it-IT" sz="3200" b="1" dirty="0">
                <a:solidFill>
                  <a:srgbClr val="749151"/>
                </a:solidFill>
                <a:latin typeface="Calibri" pitchFamily="34" charset="0"/>
              </a:rPr>
              <a:t/>
            </a:r>
            <a:br>
              <a:rPr lang="it-IT" sz="3200" b="1" dirty="0">
                <a:solidFill>
                  <a:srgbClr val="749151"/>
                </a:solidFill>
                <a:latin typeface="Calibri" pitchFamily="34" charset="0"/>
              </a:rPr>
            </a:br>
            <a:r>
              <a:rPr lang="it-IT" sz="2000" b="1" i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Sviluppo di Metodologie Aerospaziali Innovative di Osservazione della Terra a Supporto del Settore Agricolo in Lombardia</a:t>
            </a:r>
            <a:endParaRPr lang="en-US" sz="2000" b="1" i="1" dirty="0">
              <a:solidFill>
                <a:srgbClr val="00800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03330" y="2276872"/>
            <a:ext cx="82709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Tx/>
              <a:buChar char="-"/>
            </a:pPr>
            <a:r>
              <a:rPr lang="it-IT" sz="2400" b="1" dirty="0" smtClean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Tappe significative</a:t>
            </a:r>
          </a:p>
          <a:p>
            <a:pPr marL="800100" lvl="1" indent="-342900">
              <a:buFontTx/>
              <a:buChar char="-"/>
            </a:pPr>
            <a:endParaRPr lang="it-IT" sz="1000" b="1" dirty="0">
              <a:solidFill>
                <a:srgbClr val="008000"/>
              </a:solidFill>
              <a:latin typeface="Calibri" pitchFamily="34" charset="0"/>
              <a:ea typeface="+mj-ea"/>
              <a:cs typeface="+mj-cs"/>
            </a:endParaRPr>
          </a:p>
          <a:p>
            <a:pPr lvl="1"/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	Sottoscrizione A.Q.	</a:t>
            </a:r>
            <a:r>
              <a:rPr lang="it-IT" sz="2000" b="1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16 luglio 2012</a:t>
            </a:r>
          </a:p>
          <a:p>
            <a:pPr lvl="1"/>
            <a:r>
              <a:rPr lang="it-IT" sz="2000" dirty="0" smtClean="0"/>
              <a:t>	Workshop </a:t>
            </a:r>
            <a:r>
              <a:rPr lang="it-IT" sz="2000" dirty="0"/>
              <a:t>“</a:t>
            </a:r>
            <a:r>
              <a:rPr lang="it-IT" sz="2000" dirty="0" err="1" smtClean="0"/>
              <a:t>Agrispazio</a:t>
            </a:r>
            <a:r>
              <a:rPr lang="it-IT" sz="2000" dirty="0" smtClean="0"/>
              <a:t>»	</a:t>
            </a:r>
            <a:r>
              <a:rPr lang="it-IT" sz="2000" b="1" dirty="0" smtClean="0">
                <a:latin typeface="Calibri" pitchFamily="34" charset="0"/>
              </a:rPr>
              <a:t>29 novembre 2012</a:t>
            </a:r>
            <a:endParaRPr lang="it-IT" sz="2000" b="1" dirty="0" smtClean="0">
              <a:solidFill>
                <a:srgbClr val="FF0000"/>
              </a:solidFill>
              <a:latin typeface="Calibri" pitchFamily="34" charset="0"/>
              <a:ea typeface="+mj-ea"/>
              <a:cs typeface="+mj-cs"/>
            </a:endParaRPr>
          </a:p>
          <a:p>
            <a:pPr lvl="1"/>
            <a:r>
              <a:rPr lang="it-IT" sz="2000" b="1" dirty="0">
                <a:latin typeface="Calibri" pitchFamily="34" charset="0"/>
                <a:ea typeface="+mj-ea"/>
                <a:cs typeface="+mj-cs"/>
              </a:rPr>
              <a:t>	</a:t>
            </a:r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Pubblicazione Bando: </a:t>
            </a:r>
            <a:r>
              <a:rPr lang="it-IT" sz="2000" b="1" dirty="0">
                <a:latin typeface="Calibri" pitchFamily="34" charset="0"/>
                <a:ea typeface="+mj-ea"/>
                <a:cs typeface="+mj-cs"/>
              </a:rPr>
              <a:t> </a:t>
            </a:r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 	16 </a:t>
            </a:r>
            <a:r>
              <a:rPr lang="it-IT" sz="2000" b="1" dirty="0">
                <a:latin typeface="Calibri" pitchFamily="34" charset="0"/>
                <a:ea typeface="+mj-ea"/>
                <a:cs typeface="+mj-cs"/>
              </a:rPr>
              <a:t>gennaio 2013</a:t>
            </a:r>
            <a:endParaRPr lang="it-IT" sz="2000" b="1" dirty="0" smtClean="0">
              <a:latin typeface="Calibri" pitchFamily="34" charset="0"/>
              <a:ea typeface="+mj-ea"/>
              <a:cs typeface="+mj-cs"/>
            </a:endParaRPr>
          </a:p>
          <a:p>
            <a:pPr lvl="1"/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	Chiusura Bando:             	21 </a:t>
            </a:r>
            <a:r>
              <a:rPr lang="it-IT" sz="2000" b="1" dirty="0">
                <a:latin typeface="Calibri" pitchFamily="34" charset="0"/>
                <a:ea typeface="+mj-ea"/>
                <a:cs typeface="+mj-cs"/>
              </a:rPr>
              <a:t>febbraio </a:t>
            </a:r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2013</a:t>
            </a:r>
          </a:p>
          <a:p>
            <a:pPr lvl="1"/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	Valutazione proposte:   	29 </a:t>
            </a:r>
            <a:r>
              <a:rPr lang="it-IT" sz="2000" b="1" dirty="0">
                <a:latin typeface="Calibri" pitchFamily="34" charset="0"/>
                <a:ea typeface="+mj-ea"/>
                <a:cs typeface="+mj-cs"/>
              </a:rPr>
              <a:t>aprile 2013</a:t>
            </a:r>
            <a:endParaRPr lang="it-IT" sz="2000" b="1" dirty="0" smtClean="0">
              <a:latin typeface="Calibri" pitchFamily="34" charset="0"/>
              <a:ea typeface="+mj-ea"/>
              <a:cs typeface="+mj-cs"/>
            </a:endParaRPr>
          </a:p>
          <a:p>
            <a:pPr lvl="1"/>
            <a:r>
              <a:rPr lang="it-IT" sz="2000" b="1" dirty="0" smtClean="0">
                <a:latin typeface="Calibri" pitchFamily="34" charset="0"/>
                <a:ea typeface="+mj-ea"/>
                <a:cs typeface="+mj-cs"/>
              </a:rPr>
              <a:t>	Inizio Progetti :                	</a:t>
            </a:r>
            <a:r>
              <a:rPr lang="it-IT" sz="2000" b="1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25 luglio 2013          </a:t>
            </a:r>
            <a:endParaRPr lang="it-IT" sz="2000" b="1" dirty="0">
              <a:solidFill>
                <a:srgbClr val="FF000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Sottotitolo 2"/>
          <p:cNvSpPr txBox="1">
            <a:spLocks/>
          </p:cNvSpPr>
          <p:nvPr/>
        </p:nvSpPr>
        <p:spPr>
          <a:xfrm>
            <a:off x="446885" y="908720"/>
            <a:ext cx="7992888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800" b="1" dirty="0">
                <a:solidFill>
                  <a:srgbClr val="008000"/>
                </a:solidFill>
                <a:latin typeface="Calibri" pitchFamily="34" charset="0"/>
                <a:ea typeface="+mj-ea"/>
                <a:cs typeface="+mj-cs"/>
              </a:rPr>
              <a:t>Accordo Quadro </a:t>
            </a:r>
          </a:p>
          <a:p>
            <a:pPr marL="0" indent="0" algn="ctr">
              <a:buNone/>
            </a:pPr>
            <a:r>
              <a:rPr lang="it-IT" b="1" dirty="0" smtClean="0">
                <a:latin typeface="Calibri" pitchFamily="34" charset="0"/>
              </a:rPr>
              <a:t>tra Regione Lombardia e Consiglio Nazionale delle Ricerche (CNR)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8" y="1665213"/>
            <a:ext cx="1698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79" t="51054" r="47678" b="40534"/>
          <a:stretch/>
        </p:blipFill>
        <p:spPr bwMode="auto">
          <a:xfrm>
            <a:off x="3406713" y="1591568"/>
            <a:ext cx="3918858" cy="5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egione Lombar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w8PDxQUDxQVFhAVFxQQDxcWFhQYFhUVFRQWGBQVFxUYHiggGRolHBUVIjEhJSkrLi4vFx8zODMsNygtLisBCgoKDg0OGxAQGywkICQsLywsLCwsLSwsLy8sLCwsMCwsLCwsLCwsLCwsLCwsLCwsLCwsLCwsLCwsLCwsLCwsLP/AABEIANEA8QMBEQACEQEDEQH/xAAcAAEAAwADAQEAAAAAAAAAAAAAAQYHAwQFAgj/xABAEAABAwICBgUKBAYCAwEAAAABAAIDBBEFIQYSMUFRYRMUInGSBxYjMkJTVYGR0VJyocEkM2KCk7FU8EOi8WP/xAAbAQEAAgMBAQAAAAAAAAAAAAAABQYBAwQCB//EADYRAAICAQEFBgUEAQQDAQAAAAABAgMEEQUSITFBExQVUWGhMlJTcYEiQpHRBiNDscEz4fAk/9oADAMBAAIRAxEAPwDcUAQBAEAQBAEAQBAEAQBAEB5ekGNwUMBlnNm3DGNGb5HuyZGxvtOJ3fPYF5ctFqwlqUPE8Zr32fWVYoWE60cFO1kk2ra3pJXh1zv7LbC+9Qdm2JTlpjQ3vV8Ed9GBZbyRx4di1YXF1DiJqHAAmnq42DXAzOrIxrC0nZexAvmvMdsWVv8A/RXovNcT1fs22patF50Y0hjro3WBjniPR1ULiNeJ9th4tO0OGRHzU5XZGyKnF8GR7Wj0PbWwwEBCAlAEAQBAEAQBAEAQBAEAQBAEAQBAEAQBAEAQBAEBBQGZYvizKyskqX50WHudFTjP0tXbVkk4ENvqN5lxUDtjJk9MavnLn9jtw8d2TSKDXVb55HSSG7nG/cNwHILxVVGuKhHoXemqNUN2JxRSOY4OYSHA3aRkQVsnFTWjPc4Kcd1l3gxoQuixNnqgNpcWYAT6O41ZQL7WOcDza4rRsu549zxZ8nxj/RS9o4rqmzWI3hwBBuCAQRsIOwhWQjD6QBAEAQBAEAQBAEAQBAEAQBAEAQBAEAQBAEAQBAEAQFV0+xmSGFlPSn+Mq3GCAg5xNt6WoPJjc+8haMi6NNbslyR6jFyeiM20oqI4mx0dP/IpwGnO5e+2ZdxO2/MlVrEhKyTyLOcvZFv2ViqEd9lfUgTAQHs6L4k2CYtlzgmHRTA7LHK5+pvyJXFm0ynHeh8UeKI/aGMrq9VzRoegFc6B8mHTkl0A6Sie51zLSuJ1BfaTGewe5qncHLWTSrOvX7lJsg4y0Lsuw8BASgCAhAEAQBAEAQEoCEAQEoAgCAIAgCAIAgCAIAgOKpmbGxz3kNY0F73HINa0XcSeAAKAyafFnOE+JSZPnHV8Ma4Zx07SbOsRkXm7zy1RyVa2jd3m9Y8fhjxl6vyJbZuI7bEUskk3JuTmeZK6EtFoXKKSWiIWTIQBAW2hrJp6eOaDOvoHdJHsvNCQRJDzDm3HeGlcWPZ3LK4/BP2fmVTa2HuS1XJms4NicVXTxzwHWikaHsP+wRuIIII4gq0IgTuLICAIAgCAICUAQEICUBCAICUAQBAEAQBAEAQBAEAQFE09q+tzMw6M9hwFRiTgbFlO0jVivudI7j7LXcVwbRy+7UuS5vgvubaq9+Whnuk+KCpn7GULB0cIGzVG8d/+gFDYdDrhrLm+LLtgY/Y18ebPJXYdwQBNQEB3cHxF1LO2Vu42cPxNPrD/ALvAXPkUq2txZz5VCurcepoWilc2irehBHUq4uqaN18mVBsZYRuAeO00cQ4Z7u3ZGW7a+zn8UeD/AOmUbJpdc2jQwVLnOSgCAhAEAQEoAgCAIAgIQEoAgCAIAgCAIAgCAIDzdIMYjoqaSeW5bGL6rfWe4mzGNG9znEAd6w3oDKcTqZaWmd0xvX1rjUVhA9QEACIcmtswdziqrOzvuU7P2Q4L+yxbJw957z5Iqi7yzhAdjD6N08rY2bXG3cNpPyF1qvtVUHJ9DTfaqoOTOzj2GGlnLDfV9aM8Wn9xsK14uSsiveRrxcjtoa9Tzl0nUEBZcAf1unfRueWSAieik93LGQ5pHc4A24ayj7nLFvjkR5cpfYgNr4mv+ojUNDcdNdSh0jdSojJgq2HIsmZk/L8J9YciFaYWRnFSi+DKs1o9D3l7MBAQgCAICUAQEICUAQEICUAQBAEAQBAEAQBAQSgM40hxJlbWu1iOoYcdaXbaWtGxtt4iH/s8cFC7XynCCor+KfD8dWdWLS7JrQz7FK51RM+R+1xyHAbh8gueipVQUEXjHpVNagjqrcbwgL7oPhXRx9M8duQdjkzj89vdZVva+VvS7KPJcyB2hkdpPcXJHd0swrrMBLR6Vl3M58W/MfrZc+zMrsrdHyZqxL+ys9GZqrYixritQgOSCZ0b2vYbOaQ5p4ELzOCnFxfJniyCnFxfUvVBjDKWojxBlhS1OpS4oPdyDKGcj+kksJ4PBXnZOQ65vFn04x+3kUnPxnVNo1QFWAjyUAQEIAgJQEIAgJQBAQgJQBAEAQBAEAQBAEBXNOccfSUwEA1qudwpqRv/AOjwfSEfhY0F5/LzWq2yNcHOXJGUtXoZlpHIymiZRQklrO3UOPrSSuOs4u5kkuPeOCrGNvZFksmfXl6ItmycTdW+/wAFcUgTgQHqaOYX1qcNP8tval/Lw7z91x5uSqa2+pyZl/ZV8ObNRa0AADIDIKmyk5PVlc1CxqDOtMsK6CfXYPRyXItud7Q/f6q2bMyu1r3XzRObPyN+O4+aK+pMkggPc0XrI9Z9PUZ01Q0xSA7ASLA8ttr9x3LhzK5LS6v4o8SL2ni9rXvLmjR/J/icurLRVJJqKQta152zU7r9BL32BaebeasOJkxyKlZHqU2cd16FvXSeAgCAIAgJQEICUBCAICUAQBAEAQBAEAQHy9wAJOQGZPAcUBlNTjInlmxN9jE0OpMIaQc23Ikm/vcDn+FoVc2tc77Viw5c5f0SWBjO2aKNLIXuLnG7nEuceJOZK2xiopJF1hFQiorofK9HoAX2bdiw3pxZhtJas03RfCurQAOHpH9uTkSMm/L7qpbSyu2s0XJFbyr+1s16HsqNOYIDo4zh7amF0bt+bTwcNhXXh5DotUjbTa6pqSMqmicxxa8Wc0kOHAhXOElOOqLNCanFSR8L0ewVhh8eBcIMUkdFFXQi9XRdmpbvmpXfzWDibDWH9TVyYVvdMl1v4J8vRlQ2ph9nPVcjWsPrI54mSxODo5GiSNw2FrhcFWghTsICUBCAICUBCAlAEBCAlAEAQBAEAQBAEBSvKBXPmLMPp3FstQNape0i8NK0jpHci/1B3u4LjzsqONS7H+PVnuuG89DPNKsRbLKI4cqeECKID1ezkSB8rDuUFh0yjF2T+KT1ZdNnYqqr3nzZ4i7SSCAsmhWE9NN0rx6OMgt5v2j6bfooramV2Ve6ubIzaF+7HcXNmhKqtkIFgBAEBSdO8JsRUMG2zZu/Y137fRWPZGXquyl+CW2dkaPs3+CnqdJgID0tH8UNJO1/sHsyji07cuI2rly8ftq9Oq5HJm46ur06o0PQurFFVOoif4abWqsMcSC0A2M1O3uJLwODjwUnsvM7enSXxR4Mo99bhLQvoUmaQgCAlAQgJQBAQgCAlAEAQBAEAQBAdPF8RipIJJ5zqxRNdJIeQG4bzuAWAZPXV0sMElRONWvryHEb4IA0BkQvs1W/+ziVV8m3vuVovgh7sndlYe/PV8ioLtLXoEMnJTwuke1jBdziGt7zkvE5qEXJniyahFyZq2FUDaeFsbdwzP4nHa4ql5V7uscmVi2x2TcmdxcxrCAIAgOKpgbIxzHi7XDVcORW2mx1zUl0PUZOL1RlGKULqeZ0bvZOR4tOwq60XK2Ckiy49ytgpI6q3G8IC0YO99ZS9Ax+pWU7m1OHyZXa5hBt3bWkbw7ko+U3h5CvXwvhL+yt7Xw+O+upqeimONr6SOYAtebsnYdsczDqyxm+eTgR3WKtUWmtUVp8D116AQEoCEAQEoCEAQEoAgCAIAgCAglYBn2ltc2urOrE/wAFR6tTXuvk+YXdDARvDbB7v7Qora2W6atyHxS4L+zfj1OyWiM8xvEnVU7pDkDkwcGjYP3+a4cahU1qJecWhU1qPU6K6DpCAumgmE2BneNt2xd3tO/b6qB2vlf7S/JC7RyNX2aLlZV/dfkRWosm6/IzqLJuvyGpCxoDysb0jo6G3WZQxxF2tzc8i9rhrQTbmu/E2bkZPGuPDz6GudsY8z7wXHqWtaXU0gfb1hmHN72OzHevOXs+/Gf+ouHn0ELIz5Hm6bYV00XSsHpI8zzZv+m36rr2Tlbk+zlyZJYF/Zz3XyZnys5YAgOeiqnwyNkj9Zp1h+4PI7FrtrjZBxfU1XVqyDiy/wCDYqykrGVLD/BYgWx1GeUNUGkRvPJ9tQ8wCvWx8lrXGs5x5eqKRmUOqbTNMU8cQQEoAgIQEoCEAQEoAgCAIAgCA8HTPHuoUjpGtL53EQ0sYteSZ+TG57hm48mleZSUU5S5IylqzL8dPU6dtIHa8zyaivksAZZZDrOJtxP6BoVVqk8q95EuXKP2LRsjE/e+hWlIFgCA7uD4e6pmbG3fm88Gjaf27yFz5V6orcmc+Tcqq3IuWnGLHDsPJgAa8lsEOVw2987cQ1riOag9k4yzMpuzilxZU8i1pa9WYhJiE5JLppSSbkmR9yT81elTWuUV/BHbzPnr03vZP8j/ALp2cPlX8DVk9dm97J43/dZ7KHkv4G8zUPJVpQZQaSoeTI0a1O5xuSwDtMvvI2jl3Krbd2al/r1r7/2dePb+1mdaS1ck1bO+W+uZHtsfZDXFrW8rAAKyYlca6Yxjy0OWx6y4nNodVyQ4hTOivrGRkZAvm15DXggbRY3+QO5eM+uFmPOMvJma3pJH6FIXzJPdeqJVGY6T4X1aoIA9G+74+Q3t+R/QhXHAyVfUn1XMsOFf2lej5o8hdp2hAe9o1LFM2Sjqc4Kgarb+w/cRwOQIPEBR+Wp1SWRXzj7oh9q4u/HfX5NL0BxqSeF8FUT1ykcIKgmw6UW9FOAPZe0X7w5WbHvjdWrI8mVCUd16FpW48koAgCAIAgCAIAgCAIAgIKAy/EMYbVVMtc+xpKPXp8PzylmN2zTDPPO7GnhrEKv7YyHNrFg+L+L7Hdg47tmkihVNQ+V7nvN3uJc7vP7LNcFCKii8V1quKijiXs9hAX3RynhoKXpqlzYy+2s55ADQT2G57zt/+KuZ0rcu7salroVzPyVOenRFV8s9cCaaFpBFnzutY7dVsZv3dIpf/HMdwjOUlo9dCGyZa6aHS8mcVLDDVVdcGdAzUhYXtDruN3ODGna71N2/vXTth32ShTjvi+L06L1NFenFsr2luPtrZrxRMigbcRMaxrSRvc8tGbjw2D6kyOFiyor0lJyfVs8yep4S7DyctLUPikbJE4tkYQ9jhtDhsK8zhGcXGS4Myno9TSXaNU+OxCrp5BDUOsyrZq6zOkaBrG17gkWIN7EWyvdVyW0J7Nn2Nq1j+19dDqVasWq5nuaH6ARUEgmlf0s4uGG2qxl8iQ25JdbK54qM2ltyWRDs61onz8zbVjqPFl0VdOk8rSTCxVQFo9dvbjP9QGzuOxSGz8p02ryZ0Y1zqmn0MvcCCQciMiOB3hW9NNaossWmtUQsmSQbZjbtHI7iFhrXgYaTWjLtBjJYIsTj9eACnxNgv26cm5eG7yy+uDw1gufZtzxr3jy+GXGP38im7SxHVN6Gr08zZGtcwhzHAOY4G4LSLgg7wQrIRJyrICAhASgCAhASgCAIAgCAqPlBxOQRspKVxbVVZMbXD/wwtt08x7mmw/qcFz5WRDHqdkuh6hFyeiM40oq2NLKWnyp6cCNoGwuaLE87Zj6quYdcpa3WfFLiXLZeL2cN9rizwV3kqEB7WimE9Znu7+VHZz+Z9lqj9o5XYV8Ob5HDnZHZw0XNl40jwKGvpzDNcNuHsc3axwBAcN2wkZ8VXsHOni29pHj5+pW7IKa0Zg2kGHy0tS+CVxcYeww521D2mloOwHWvbiSvoeLdC6tWR6kbOLT0Z03VMhjbGXHo2uc9jb9kOdYOdbiQBmt6itd7qePQ4lkBDIQwa15G8OkZTzTOyZK5rYxxEesHP+ZcR/Yqf/kl8JSjUua4s7sWLS1NDVVOslAQsgoOnGFdHKJmDsSZP5P4/P8AYq0bJyu0huS5omtnX6rs305FYUuSgQHr6M4p1aft5wyejmB2WO8jlf6ErjzKO0hrH4lxRw5+N21fqjQtA6t1LNJh0hJYwdPhzib61ObB0XMxuy/K5vDOZ2dmLJpUuq4P7lItg4S0L0u81hAQgJQEIAgJQBAEAQHXrquOCJ8krg2ONrpJHHY1rRdx+gQGT1OKPDJsQlAFTWWjo2m94qVvqDPYTcvPNwVYzre95Kpj8EOfqyZ2XiOyfHkUxdaWhcEtFoEBLGFxAaLk5ADaSdgXmTUVqzzKSitWano/hgpYGs9r1pDxcfts+Sp+dku+1voitZFrtm5HouNhc7NpXJXFzkorqc74IwDTLSQ4lUdJqhsbQWQi3a1L3u87ydtt31v9I2dhLEqUNdX1Iy2e/LU8Fd5qPSwPAqqueWU0ZeRbXOxrL7C5xyH+1z5OVVjx3rHoj0k2yzaQ6GwYXRdJVSdLVSHo4GMu2Np2uf8Aifqi/AXIyzUbh7Tebc41R0gubPUobq4lWwHC31lTHAza91nH8LRm93yAP6KSyshUVSsfRGIR3noj9EUVJHBEyKIasbGhjBwAFgvmmRfK6x2S5slIpJaHMtB6JQBAdXEqJs8To37HC3cdxHMFdGNe6bFNHuubhNSRlNZTOhkcx4s5pLT+x7jtV0qsVkVJFnqsVkFJHCthsCAtWGzy1VM3oSBiFE4T0bj7TQLOjPJzbsI5tXDXZ3LJ3/2S4P0fmVfa2HuveXJmr6PYxFXU0c8J7EgvY7WuGT2OG4tcCD3K0orx6SyCEBKAICEBKAIAgIKAoWm9YK2pbQNd/DxhtVijgRYMBvFTuO7XLdY/0t5qN2nmd2p/T8T4L7/+jdRW5y0M+0jxU1dQ54/ljsRDg0b/AJ7foorEo7KvR83zLvhY/Y1+rPLXWdgQFr0FwrXeZ3jssNo+bt5+X7qG2rlbkOzXNkTtHI0XZr8l6VYIc+J/Ud3H/S34v/mh90eZcmfmOL1R3D/S+pkS+Z9JqYPRwLG6ihmEtM7VdscDm17b+q4bx+o3WXPk4teRDcsWqPUZNHe0z0mfic7ZC3UYxgYxl76pNjIb83fo1q07PwYYle5HzMylvPUvXkhwLo4n1Tx25fRw33Rg9o/3OH0aOKr/APkebq1RH7s68aH7maKqmdYQBAEAQFR06wnWaJ2es3sy/l3H5H9FP7IytH2UvwSWz8jdluPkyjqwk4EB2sMr300zZGbWnMcRvBWm+lW1uDNORSroOLNC0cxFlFXCzv4HEXdJCSRqxVliXMHDpQ0n8zTxXTsjKc4OmfxQ915lGyqXXNo0ZTBykrICAhAEBKAIAgPI0pxxmH0kk7xraotGwbZJHHVjjHMuICw2lxYXEyzGZX0lMYnuDq2qJqa944v9gcGiwaOTeaqm+8zJd37Y8I/2WTZOHq999CrKQLKEB2KCkfPK2NnrONuQG8nkFqutjXByfQ1XWquDkzV6GlZDG2Ngs1osPueapV9ztm5srE5ucnJ9TnWk8ny9twRxBH1W2mW7ZGXk0YlyPzI+PUJbt1SW342Nv2X1SL1imRD5l90c0ZbiODO1LdaimldCcs7sYTG47g79CAeKg8zaDxc2Kl8El/D8zohVvw4cyhyMLXFrgQ5pLXA7QQbEHmpyLTWpztacGc1BRSVEgjisZHX1ASG6xAJ1QTlrG1gN5ssTmoR1fIJa8jZ9BtKYZ2NpXs6CqhaIzERYEM7PYvnlYXacxfftVI2vs2yMnfF70Xx1O+q1P9PIt6r50hYAQBAEB8SxhzS1wu0ggjiDtC9wm4SUl0MptPVGV45hrqWdzD6vrRni07PmNiumJkK6tSRZMW9Ww16nQXSdLCAsWjsjamGSildqiTt0z98cre0HN4EEaw7jxUfkb1FscmHTn6og9rYm8u0X5NP0Jxt9ZTkTjVq4HGnrG2t6RoHbaPwvaQ4d6s9NkbYKceTKm009GWFbTBKAhASgCAICCsAzTG8UbV1r5nk9Rw4ubHY9mesIs5wA29GCWC/tPPAqE2xkvdWNX8Uufojsw6HZNJFAr6x88rpH+s437huA5AZLXVUq4KC6F4pqVUFFHXWw2hAXvQbCujjMzx23izOTNt/n/qyre18refZR6cyC2hfvz3FyRa1BkcEAuvdabkkjD5H5lqSDI8jYXOI7tYr6rX8C+xESNc8jlO5tDK4+q+Yln9rGtP6g/Qqnf5LNO6MV0R3Yqe6eV5XsCiZq1bHNbI9wjlZvkNuy9o4gDPlY7s+z/H82dkXTJa6cn/0a8mCX6jNWvLTcEgjMEEggjYQRsKszSa4nKm0bHiuiDsRo4JnWixMRxOMnaaHPDQbSWzB/qGYPEKn17VjjZM6nxr1/j7eh3OreimuZwaNabyRTGkxYdHO06olNrOJPZD7CwvfJ4yO+2/OdseFsO3xOT6f0Yruae7M0BVeUWnozr1C8gICUAQHg6XYV1iC7R6WO7mW2ke03/u8KU2XldlZuvkzrw7+ys9GZurYWPmEB9RyFrg5ps5pDmngRmF5lFSWjPM4qcXF9S80uMtglixNuUbmto8VaPZbrDo57f0Em/wDS/ktWyrnRY8WfLnH+ilbQxXVNmrMcCARmDmDxurGRp9ICEAQEoAgKxp5jMlPA2KmP8bUu6Clyvqk26SYj8MbTrEnfbitN90aa3ZLkjMVvPQzPSSVkEcdFT/yoAOkO98lrlx4m5JPNx4KtYqlbN5NnN8vRFv2ViKEe0f4K+u8mQgPT0eww1U7WewO3J+Ubu87FyZmQqKnLr0OTMv7Kv1fI1FjQAAMgMhyAVNnJyerK5rrxPpeAEBX9PMU6ph0zwbPcOhi468mWXMDWPyUtsbG7bKjryXE1Xz3YmAbsvkP9L6HyIs/RejWHCkooYthZG3X2euRd5P8AcSvm+0LnkZUmvPRErXHdiY55QtIOvVh1DeCG8UNtjs+3J8yMuQCuuysNYtCT5vizgus3pHJ5NsBFZWhzxeCG0slxk53/AI2fXPubzXnbGZ3bHenxPgjNFe9LibmvnjbbJI8TSrRmnxGLUl7L25xSNtrMO8c2neD/ALUls/aVmJLhxj1RqsqU0UPCtIqzBJuq4g10lOL9E8XLtXKzo3OPaZxacxf5KyZGBj7SrV1L0b/+4nMrJVvdkeHjun9fUykxSOghv6NjLA2GzWeMyf0z5LuxNkY1MEnFSfVs1TulJ8GfWA+UCuppAZpHTw39Ix9i628sftB5HL63WMvY+NdBqMVF9GjNd8k+JsGHY5SVNhBPE9xGtqte0vA5svcfMKk5Gz76dXKL0XXod0bYvkeiuE2ELKegM40vwrq8+s0ejku5vJ3tD9/nyVt2bldtVo+aJ7AyN+G6+aPBUkSAQHtaL4iyOR0U4Bppx0UzXW1c8gTfdmQe/kuLMpk0ra/ijxRG7Sxu1r3lzRonk/xB8Rkw+dxdJTBrqZ7rXmpHZRuFtpZkxx/LxU7g5UcmlWL8/cplkN2WhdV2GsIAgCA45pWsaXOIDWgucTkAALkk8EBlFRjPSGbE3jOQGlwppOyBpzl1dxkcC/8AKGi6re07u83LGjyXGX9Eps3Fds0UhziSSTckkkneTtK3xSS0Rc4xUVoiFk9BNdOJhvTiaZorhXVoBrD0r7Pk4jLJvy/2SqjtLK7azRckVzLv7Wx+XQ9pRpyhAQgMq8suKXkgpmnJoM8g5u7LP0D/AKq6f43j7tcrX14fwcOTLjoVTQbDutYjAwi7Q7pZPyx9r6XDR81MbSv7HGlP0/5NNUd6Zp/lP0h6pSdHGfTVGtG3PNsf/kf9Dqj819yqmwsLtru1lyj/AMnXfZux0RibWk5AXOwAC5J3ABXh6I4Opv8AoTgQoaJkZA6V3pJzxe7aL7w0WaO7mvnm183vOQ9OS4IkqYbseJ7yijcU/S7T2GgkMLWGWcAOcAQ1rLi7Q52eew2A2EKf2bsOWTBWTekTmsvUXojHMSxCapldLO4vkcbuJ/QAbgOCutNMKoqEFokcMpOT1Z1VtMBDB9wyvjcHxuLXtOsxzTYtI2EELzKCkmmuBlNp8D9BaK49FXUzHse10oYzrDQc2PI7QIy3g52sV862ngzx7pcP0t8GSddikj2FGG06ON4a2phcw7drDwcNn/ea7MPIdNifQ3UWuqakjKpI3McWuFnAkOB2gjcrlGSkk0WaElJbyPlej0EMMttLXyy08dTANavoO1q5+mpyLSxniXNB/uaOK48azueVuv4J+zKntXD3J6rka1hWIxVUEc0LtaKRoewjgf33fJWcgztrICAlAUfT2tNTIzDoiR0o6avcLdilBILCdzpCNUctZcO0MtYtLn15L7myqDnLQzzSnExUT2ZlDGOjhG6wyJA52+gChcKh1w3pc3xZdsDG7KrjzZ467NTvCAsOhuE9PN0jx6OMg979w+W36KL2nldlXurmyO2hkbkdxc2aIqoyCJWAEBCAx/yl6N1hrnzxxvlilDNUsa52oWsawtIGYzF+HaPNXzYudT3aNbaTj58PU4L63valk8l+istI189S0tmkHRsYfWZHe5LuBcQMuACi9vbRhbpTW9UubNuPVu8WeV5WsAqpZ46iFj5IujbC4MBcWOD3G5aM7HXGYG5df+PZlUaXVJpPXXia8mDctUdfyb6GzmobU1UZZHH2oWPBDnvt2XapzDW3vnvtwW3bO1a4VOqt6yfl0MUUtvVmsqkri9DvM20nx7G5pC2ipp4YQSA7oryPHE6wOoOQz4ncrfhYGBVFO2SlL78Dissm/hRSavR7FppHSS01Q6R5u9xjNybWubDkpyGXiwjuxktF6mh1zfHQ4vNTEv8AiT/43L337H+dfyY7KfkPNTEv+JP/AI3J37H+dfyOyn5DzUxL/iT/AONyd+x/nX8jsp+Q81MS/wCJP/jcsd+x/nX8jsp+Rz0eA4vA/Xhgqo3/AImNeD3G20cl4nlYli3ZSi190ZUJrka1oVilZNCWV0Ekc0YA13MLWyj8XJ3EbM7jgKdtfEorl2lMk0+ifI7aZtrRljUKbykadYTquE7Nhs2XkdjXfPZ9FY9k5e9Hspc1yJfZ2R/tv8FRU4S4QHewTEnUs7ZG7Bk8fiado/f5LnyaFdW4nNl0K6tx6miaJVraKtNNc9UrNaqoD7LJSC6eAHdf12jm5d2yct3Vbk/ijwf9lGyKnCWhoCljQSgPOx/F4aGmkqJzaONus7iTsa0cSSQB3rAMpxGpkpqeR89hiNeemqbX9HHazIgeDGWZ9VVrrXm5W9+yHBerJ/ZOHvS3nyRU12lqCyAsMN6I0HB8YoKaFsbZRkLuOq7Nx2nYq1l4eTfY5aFfuovsm5OJ3POih96PC/7Lm8LyPI1dzu+Vjzoofejwv+yeF5HkZ7pd8o86KL3o8L/snheR5Dud3yjzoofejwv+yeF5HkO53fKx50UXvR4X/ZZ8MyfIx3O75R50UXvR4XfZY8LyPIdzu+UedFF70eF/2WfDMjyHc7vlHnRQ+9Hhd9k8MyPIdzu+UedFD70eF/2WPC8jyHc7vlHnRQ+9Hhf9k8LyPIz3S75R50UXvR4X/ZPC8jyHdLvlHnRRe9Hhf9k8LyPId0u+UedFF70eF/2TwvI8h3S75R50UXvR4X/ZPC8jyHdLvlHnRRe9Hhf9k8LyPIdzu+UedFD70eF/2TwvI8h3O75R50UPvR4X/ZPDMjyMdzu+Uec9D70eF32TwvI8h3O75Tiq8fw+WNzHyAtcCD2XfXYttODlVTU0j1HGvhJSUTOpmNa4hrtZoJDXZi43GxVoi21qywQbcU5cz4Xo9hAWXBD1ymdSF2rOwiow+Q7Y5ozrMIPJw+hco+2Txb45EeXKX2K9tfE1/WupqOh+OdepWvcNWdhMNUz3c7LCRvdvHIhWmE1OKkisNaHur2YM80qrW1df0Tj/AAdAG1NVss+oI1oYyN4Y0a/e5vBQ+18uVVarh8U+C9PM6cal2T0M7xfEH1MzpH7/AFR+Fo2BcmPSqoKKLxjUKmtRR01vOgIAgCAIAgCAIAgCAIAgCAIAgCAIAgCAIAgCAIAgCAIDlpZ3RPa9hs5pDm94XiyCnFxfU121qyLiy/4RirIK2GrYbU1dqUtY2+UdSBaCTvNjGe9pTY98oOWLP9vL7FIzsd1TaZpqnzhMmxhhL8ZjblKJ4p3DeYnQQ2PEjsP/AFVd2ot3LqnLlo1+SV2VKMbVvFHW4ugQBAEAQBAEAQBAEAQBAEAQBAEAQBAEAQBAEAQBAEAQBAEBZaOMjDomuzdNXUgpxvJbPGXWvyY/YubF/VtBOPSL1/JVNtTjKeiNuVk1IEqOlmATGYVtEAapjOiliJs2phvrdHfY2QG5a45Z2OWY5M3EjlVbkvw/I2Vz3HqZ5WMwySR3SvmoptskM0ThbMg6mViLg5tJChOwzqP07qmvPUnKNsShHdfE4ep4T8Qb4Csa5v0fc6PHPRDqeE/EG+Aprm/R9x456IdTwn4g3wFN7N+j7jxz0Q6nhPxBvgKa5v0fceOeiHU8J+IN8BTXN+j7jxz0Q6nhPxBvgKa5v0fceOeiHU8J+IN8BTXN+j7jxz0Q6nhPxBvgKa5v0fceOeiHU8J+IN8BTXN+j7jxz0Q6nhPxBvgKa5v0fceOeiHU8J+IN8BTXN+j7jxz0Q6nhPxBvgKa5v0fceOeiHU8J+IN8BTXN+j7jxz0Q6nhPxBvgKa5v0fceOeiHU8J+IN8BTezfo+48c9EOp4T8Qb4Cmub9H3Hjnoh1PCfiDfAU1zfo+48c9EOp4T8Qb4Cmub9H3Hjnoh1PCfiDfAU1zfo+48c9EOp4T8Qb4Cmub9H3Hjnoh1PCfiDfAU1zfo+48c9EOp4T8Qb4Cmub9H3Hjnoh1PCfiDfAU3s36PuPHPRDqeE/EG+ApvZv0fceOeiHU8J+IN8BTXN+j7jxz0Q6nhPxBvgKa5v0fceOeiPqKHCWOH8RJUuv2IoYnue8gE2s0bMuI71ncz7f0qCj6tmu3bTlHRcC+aNYDNUVEdZWxdCIQ5tBTXBMWsNV0surkZCMg0eqDxOUts/AWLF6vWT5sgLbXY9WXdSBqJWQQ7asA+SgCwZCAIAgCAIAgCAIAgCAIAgCAIAgCAIAgCAIAgCAIAEMEhZQPpASs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36" y="4172128"/>
            <a:ext cx="83033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6082702" y="4725144"/>
            <a:ext cx="576064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6228495" y="2996952"/>
            <a:ext cx="284478" cy="160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492811" y="44624"/>
            <a:ext cx="5057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La </a:t>
            </a:r>
            <a:r>
              <a:rPr lang="en-US" sz="3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dimensione</a:t>
            </a:r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temporale</a:t>
            </a:r>
            <a:endParaRPr lang="it-IT" sz="3600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1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Screenshot 2014-11-11 16.01.57.png"/>
          <p:cNvPicPr>
            <a:picLocks noChangeAspect="1"/>
          </p:cNvPicPr>
          <p:nvPr/>
        </p:nvPicPr>
        <p:blipFill>
          <a:blip r:embed="rId3" cstate="print"/>
          <a:srcRect l="9681" t="16401" r="9681" b="10100"/>
          <a:stretch>
            <a:fillRect/>
          </a:stretch>
        </p:blipFill>
        <p:spPr>
          <a:xfrm>
            <a:off x="5364088" y="1124744"/>
            <a:ext cx="3357631" cy="244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http://www.mi.cnr.it/images/hp-slider/miniature/1050684bi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63" y="3573016"/>
            <a:ext cx="87852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51520" y="1124744"/>
            <a:ext cx="5184824" cy="2304256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it-IT" sz="3800" b="1" kern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Area della Ricerca </a:t>
            </a:r>
          </a:p>
          <a:p>
            <a:pPr algn="ctr">
              <a:defRPr/>
            </a:pPr>
            <a:r>
              <a:rPr lang="it-IT" sz="3800" b="1" kern="0" smtClean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del Consiglio Nazionale delle Ricerche (CNR) MILANO</a:t>
            </a:r>
          </a:p>
        </p:txBody>
      </p:sp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Il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problema</a:t>
            </a:r>
            <a:endParaRPr lang="en-US" sz="3600" dirty="0"/>
          </a:p>
        </p:txBody>
      </p:sp>
      <p:sp>
        <p:nvSpPr>
          <p:cNvPr id="34" name="Titolo 1"/>
          <p:cNvSpPr>
            <a:spLocks noGrp="1"/>
          </p:cNvSpPr>
          <p:nvPr>
            <p:ph type="title"/>
          </p:nvPr>
        </p:nvSpPr>
        <p:spPr>
          <a:xfrm>
            <a:off x="1331640" y="866810"/>
            <a:ext cx="6192688" cy="81716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How to Feed the World in 2050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it-IT" sz="1800" i="1" dirty="0" smtClean="0"/>
              <a:t>www.fao.org/</a:t>
            </a:r>
            <a:endParaRPr lang="it-IT" sz="18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1" y="835174"/>
            <a:ext cx="1138419" cy="90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ttangolo 36"/>
          <p:cNvSpPr/>
          <p:nvPr/>
        </p:nvSpPr>
        <p:spPr>
          <a:xfrm>
            <a:off x="179512" y="1844824"/>
            <a:ext cx="29523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La crescita della popolazione mondiale e le modifiche nella dieta alimentare  generano un continuo aumento della domanda di cibo  </a:t>
            </a:r>
            <a:r>
              <a:rPr lang="en-US" dirty="0" smtClean="0"/>
              <a:t>(</a:t>
            </a:r>
            <a:r>
              <a:rPr lang="en-US" sz="1600" dirty="0" err="1" smtClean="0"/>
              <a:t>Alexandratos</a:t>
            </a:r>
            <a:r>
              <a:rPr lang="en-US" sz="1600" dirty="0" smtClean="0"/>
              <a:t> &amp; </a:t>
            </a:r>
            <a:r>
              <a:rPr lang="en-US" sz="1600" dirty="0" err="1" smtClean="0"/>
              <a:t>Bruinsma</a:t>
            </a:r>
            <a:r>
              <a:rPr lang="en-US" sz="1600" dirty="0" smtClean="0"/>
              <a:t> 2012; </a:t>
            </a:r>
            <a:r>
              <a:rPr lang="en-US" sz="1600" dirty="0" err="1" smtClean="0"/>
              <a:t>Tilman</a:t>
            </a:r>
            <a:r>
              <a:rPr lang="en-US" sz="1600" dirty="0" smtClean="0"/>
              <a:t> et al. 2011).</a:t>
            </a:r>
            <a:endParaRPr lang="it-IT" sz="1600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57" r="1295" b="10276"/>
          <a:stretch/>
        </p:blipFill>
        <p:spPr bwMode="auto">
          <a:xfrm>
            <a:off x="3059833" y="1772816"/>
            <a:ext cx="5989032" cy="213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8" t="21045" r="4769"/>
          <a:stretch/>
        </p:blipFill>
        <p:spPr bwMode="auto">
          <a:xfrm>
            <a:off x="323528" y="4077072"/>
            <a:ext cx="4183454" cy="17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39"/>
          <p:cNvSpPr/>
          <p:nvPr/>
        </p:nvSpPr>
        <p:spPr>
          <a:xfrm>
            <a:off x="539552" y="573443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</a:t>
            </a:r>
            <a:r>
              <a:rPr lang="en-US" sz="1600" b="1" dirty="0" err="1" smtClean="0"/>
              <a:t>mais</a:t>
            </a:r>
            <a:r>
              <a:rPr lang="en-US" sz="1600" b="1" dirty="0" smtClean="0"/>
              <a:t>           </a:t>
            </a:r>
            <a:r>
              <a:rPr lang="en-US" sz="1600" b="1" dirty="0" err="1" smtClean="0"/>
              <a:t>riso</a:t>
            </a:r>
            <a:r>
              <a:rPr lang="en-US" sz="1600" b="1" dirty="0" smtClean="0"/>
              <a:t>        </a:t>
            </a:r>
            <a:r>
              <a:rPr lang="en-US" sz="1600" b="1" dirty="0" err="1" smtClean="0"/>
              <a:t>frumento</a:t>
            </a:r>
            <a:r>
              <a:rPr lang="en-US" sz="1600" b="1" dirty="0" smtClean="0"/>
              <a:t>     </a:t>
            </a:r>
            <a:r>
              <a:rPr lang="en-US" sz="1600" b="1" dirty="0" err="1" smtClean="0"/>
              <a:t>soia</a:t>
            </a:r>
            <a:endParaRPr lang="it-IT" sz="1600" b="1" dirty="0"/>
          </a:p>
        </p:txBody>
      </p:sp>
      <p:sp>
        <p:nvSpPr>
          <p:cNvPr id="41" name="Rettangolo 40"/>
          <p:cNvSpPr/>
          <p:nvPr/>
        </p:nvSpPr>
        <p:spPr>
          <a:xfrm>
            <a:off x="4525305" y="3933056"/>
            <a:ext cx="4523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10"/>
              </a:buBlip>
            </a:pPr>
            <a:r>
              <a:rPr lang="it-IT" dirty="0" smtClean="0"/>
              <a:t>Per soddisfare la domanda di cibo, la produzione dei principali cereali  (mais, riso, frumento, soia) dovrebbe </a:t>
            </a:r>
            <a:r>
              <a:rPr lang="it-IT" b="1" dirty="0" smtClean="0">
                <a:solidFill>
                  <a:srgbClr val="FF0000"/>
                </a:solidFill>
              </a:rPr>
              <a:t>crescere del 60% nel 2050</a:t>
            </a:r>
            <a:r>
              <a:rPr lang="it-IT" dirty="0" smtClean="0"/>
              <a:t>;</a:t>
            </a:r>
          </a:p>
          <a:p>
            <a:pPr marL="285750" indent="-285750">
              <a:buBlip>
                <a:blip r:embed="rId10"/>
              </a:buBlip>
            </a:pPr>
            <a:r>
              <a:rPr lang="en-US" b="1" dirty="0" smtClean="0"/>
              <a:t>OECD-FAO</a:t>
            </a:r>
            <a:r>
              <a:rPr lang="en-US" dirty="0" smtClean="0"/>
              <a:t> </a:t>
            </a:r>
            <a:r>
              <a:rPr lang="en-US" dirty="0" err="1" smtClean="0"/>
              <a:t>prevede</a:t>
            </a:r>
            <a:r>
              <a:rPr lang="en-US" dirty="0" smtClean="0"/>
              <a:t> un </a:t>
            </a:r>
            <a:r>
              <a:rPr lang="en-US" dirty="0" err="1" smtClean="0"/>
              <a:t>incremento</a:t>
            </a:r>
            <a:r>
              <a:rPr lang="en-US" dirty="0" smtClean="0"/>
              <a:t> </a:t>
            </a:r>
            <a:r>
              <a:rPr lang="en-US" dirty="0" err="1" smtClean="0"/>
              <a:t>medio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produzione</a:t>
            </a:r>
            <a:r>
              <a:rPr lang="en-US" dirty="0" smtClean="0"/>
              <a:t> 1.5% </a:t>
            </a:r>
            <a:r>
              <a:rPr lang="en-US" dirty="0" err="1" smtClean="0"/>
              <a:t>annuo</a:t>
            </a:r>
            <a:r>
              <a:rPr lang="en-US" dirty="0" smtClean="0"/>
              <a:t> per I </a:t>
            </a:r>
            <a:r>
              <a:rPr lang="en-US" dirty="0" err="1" smtClean="0"/>
              <a:t>prossimi</a:t>
            </a:r>
            <a:r>
              <a:rPr lang="en-US" dirty="0" smtClean="0"/>
              <a:t> 10 </a:t>
            </a:r>
            <a:r>
              <a:rPr lang="en-US" dirty="0" err="1" smtClean="0"/>
              <a:t>anni</a:t>
            </a:r>
            <a:r>
              <a:rPr lang="en-US" dirty="0" smtClean="0"/>
              <a:t>, </a:t>
            </a:r>
            <a:r>
              <a:rPr lang="en-US" dirty="0" err="1" smtClean="0"/>
              <a:t>rispetto</a:t>
            </a:r>
            <a:r>
              <a:rPr lang="en-US" dirty="0" smtClean="0"/>
              <a:t> a un </a:t>
            </a:r>
            <a:r>
              <a:rPr lang="en-US" dirty="0" err="1" smtClean="0"/>
              <a:t>incremento</a:t>
            </a:r>
            <a:r>
              <a:rPr lang="en-US" dirty="0" smtClean="0"/>
              <a:t> di 2.1% </a:t>
            </a:r>
            <a:r>
              <a:rPr lang="en-US" dirty="0" err="1" smtClean="0"/>
              <a:t>nella</a:t>
            </a:r>
            <a:r>
              <a:rPr lang="en-US" dirty="0" smtClean="0"/>
              <a:t> decade </a:t>
            </a:r>
            <a:r>
              <a:rPr lang="en-US" dirty="0" err="1" smtClean="0"/>
              <a:t>recente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1410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4690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C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ontesto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internazionale</a:t>
            </a:r>
            <a:endParaRPr lang="en-US" sz="3600" dirty="0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58" t="14127" r="35804" b="19682"/>
          <a:stretch/>
        </p:blipFill>
        <p:spPr bwMode="auto">
          <a:xfrm>
            <a:off x="307271" y="3212976"/>
            <a:ext cx="2285556" cy="174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11560" y="841936"/>
            <a:ext cx="84249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r>
              <a:rPr lang="it-IT" sz="2000" dirty="0" smtClean="0"/>
              <a:t>Il </a:t>
            </a:r>
            <a:r>
              <a:rPr lang="it-IT" sz="2000" b="1" dirty="0">
                <a:solidFill>
                  <a:srgbClr val="C00000"/>
                </a:solidFill>
              </a:rPr>
              <a:t>settore agricolo </a:t>
            </a:r>
            <a:r>
              <a:rPr lang="it-IT" sz="2000" dirty="0"/>
              <a:t>si trova ad </a:t>
            </a:r>
            <a:r>
              <a:rPr lang="it-IT" sz="2000" dirty="0" smtClean="0"/>
              <a:t>affrontare </a:t>
            </a:r>
            <a:r>
              <a:rPr lang="it-IT" sz="2000" dirty="0" smtClean="0">
                <a:solidFill>
                  <a:srgbClr val="C00000"/>
                </a:solidFill>
              </a:rPr>
              <a:t>sfide</a:t>
            </a:r>
            <a:r>
              <a:rPr lang="it-IT" sz="2000" dirty="0" smtClean="0"/>
              <a:t> </a:t>
            </a:r>
            <a:r>
              <a:rPr lang="it-IT" sz="2000" dirty="0"/>
              <a:t>sempre più importanti 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smtClean="0"/>
              <a:t>per </a:t>
            </a:r>
            <a:r>
              <a:rPr lang="it-IT" sz="2000" dirty="0"/>
              <a:t>la continua pressione della domanda mondiale di cibo, 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smtClean="0"/>
              <a:t>per </a:t>
            </a:r>
            <a:r>
              <a:rPr lang="it-IT" sz="2000" dirty="0"/>
              <a:t>l'aumento della concorrenza sui prezzi </a:t>
            </a:r>
            <a:r>
              <a:rPr lang="it-IT" sz="2000" dirty="0" smtClean="0"/>
              <a:t>a </a:t>
            </a:r>
            <a:r>
              <a:rPr lang="it-IT" sz="2000" dirty="0"/>
              <a:t>causa della </a:t>
            </a:r>
            <a:r>
              <a:rPr lang="it-IT" sz="2000" dirty="0">
                <a:solidFill>
                  <a:srgbClr val="C00000"/>
                </a:solidFill>
              </a:rPr>
              <a:t>globalizzazione dei </a:t>
            </a:r>
            <a:r>
              <a:rPr lang="it-IT" sz="2000" dirty="0" smtClean="0">
                <a:solidFill>
                  <a:srgbClr val="C00000"/>
                </a:solidFill>
              </a:rPr>
              <a:t>mercati </a:t>
            </a:r>
            <a:r>
              <a:rPr lang="it-IT" sz="2000" dirty="0" smtClean="0"/>
              <a:t>e </a:t>
            </a:r>
            <a:r>
              <a:rPr lang="it-IT" sz="2000" dirty="0"/>
              <a:t>della </a:t>
            </a:r>
            <a:r>
              <a:rPr lang="it-IT" sz="2000" dirty="0">
                <a:solidFill>
                  <a:srgbClr val="C00000"/>
                </a:solidFill>
              </a:rPr>
              <a:t>volatilità dei </a:t>
            </a:r>
            <a:r>
              <a:rPr lang="it-IT" sz="2000" dirty="0" smtClean="0">
                <a:solidFill>
                  <a:srgbClr val="C00000"/>
                </a:solidFill>
              </a:rPr>
              <a:t>prezzi</a:t>
            </a:r>
            <a:r>
              <a:rPr lang="it-IT" sz="2000" dirty="0" smtClean="0"/>
              <a:t>. 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236576" y="5086925"/>
            <a:ext cx="2501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libri" pitchFamily="34" charset="0"/>
              </a:rPr>
              <a:t>Il 40% delle terre emerse è utilizzato a fini agricoli.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73"/>
          <a:stretch/>
        </p:blipFill>
        <p:spPr bwMode="auto">
          <a:xfrm>
            <a:off x="2633085" y="2348880"/>
            <a:ext cx="62993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368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Ruolo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dei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dati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da satellite</a:t>
            </a:r>
            <a:endParaRPr lang="en-US" sz="3600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678" y="764704"/>
            <a:ext cx="88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it-IT" dirty="0" smtClean="0">
                <a:latin typeface="Verdana,Bold"/>
              </a:rPr>
              <a:t>Problema affrontato al G20-Agricoltura (Paris</a:t>
            </a:r>
            <a:r>
              <a:rPr lang="it-IT" dirty="0">
                <a:latin typeface="Verdana,Bold"/>
              </a:rPr>
              <a:t>, </a:t>
            </a:r>
            <a:r>
              <a:rPr lang="it-IT" dirty="0" err="1">
                <a:latin typeface="Verdana,Bold"/>
              </a:rPr>
              <a:t>June</a:t>
            </a:r>
            <a:r>
              <a:rPr lang="it-IT" dirty="0">
                <a:latin typeface="Verdana,Bold"/>
              </a:rPr>
              <a:t> </a:t>
            </a:r>
            <a:r>
              <a:rPr lang="it-IT" dirty="0" smtClean="0">
                <a:latin typeface="Verdana,Bold"/>
              </a:rPr>
              <a:t>2011 e </a:t>
            </a:r>
            <a:r>
              <a:rPr lang="en-US" dirty="0" smtClean="0">
                <a:latin typeface="Verdana,Bold"/>
              </a:rPr>
              <a:t>Cannes</a:t>
            </a:r>
            <a:r>
              <a:rPr lang="en-US" dirty="0">
                <a:latin typeface="Verdana,Bold"/>
              </a:rPr>
              <a:t>, Nov 2011</a:t>
            </a:r>
            <a:r>
              <a:rPr lang="it-IT" dirty="0" smtClean="0">
                <a:latin typeface="Verdana,Bold"/>
              </a:rPr>
              <a:t> )</a:t>
            </a:r>
          </a:p>
          <a:p>
            <a:pPr algn="ctr"/>
            <a:endParaRPr lang="it-IT" sz="1200" dirty="0">
              <a:latin typeface="Verdana,Bold"/>
            </a:endParaRP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,Bold"/>
              </a:rPr>
              <a:t>Necessità </a:t>
            </a:r>
            <a:r>
              <a:rPr lang="it-IT" b="1" dirty="0">
                <a:solidFill>
                  <a:srgbClr val="C00000"/>
                </a:solidFill>
                <a:latin typeface="Verdana,Bold"/>
              </a:rPr>
              <a:t>del monitoraggio agricolo </a:t>
            </a:r>
            <a:r>
              <a:rPr lang="it-IT" b="1" dirty="0" smtClean="0">
                <a:solidFill>
                  <a:srgbClr val="C00000"/>
                </a:solidFill>
                <a:latin typeface="Verdana,Bold"/>
              </a:rPr>
              <a:t>a scala globale</a:t>
            </a:r>
            <a:endParaRPr lang="it-IT" b="1" dirty="0">
              <a:solidFill>
                <a:srgbClr val="C00000"/>
              </a:solidFill>
              <a:latin typeface="Verdana,Bol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41"/>
          <a:stretch/>
        </p:blipFill>
        <p:spPr bwMode="auto">
          <a:xfrm>
            <a:off x="323528" y="1549282"/>
            <a:ext cx="6358744" cy="259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80" y="3356992"/>
            <a:ext cx="1611952" cy="443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amis-outlook.org/fileadmin/templates/AMIS/images/amis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40" y="2348880"/>
            <a:ext cx="1761543" cy="873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915816" y="4150173"/>
            <a:ext cx="614889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it-IT" dirty="0">
                <a:latin typeface="Verdana,Bold"/>
              </a:rPr>
              <a:t>R</a:t>
            </a:r>
            <a:r>
              <a:rPr lang="it-IT" dirty="0" smtClean="0">
                <a:latin typeface="Verdana,Bold"/>
              </a:rPr>
              <a:t>afforzare l’uso coordinato dei dati </a:t>
            </a:r>
            <a:r>
              <a:rPr lang="it-IT" dirty="0" smtClean="0">
                <a:solidFill>
                  <a:srgbClr val="C00000"/>
                </a:solidFill>
                <a:latin typeface="Verdana,Bold"/>
              </a:rPr>
              <a:t>da </a:t>
            </a:r>
            <a:r>
              <a:rPr lang="it-IT" b="1" dirty="0" smtClean="0">
                <a:solidFill>
                  <a:srgbClr val="C00000"/>
                </a:solidFill>
                <a:latin typeface="Verdana,Bold"/>
              </a:rPr>
              <a:t>satellite per l’Osservazione della Terra</a:t>
            </a:r>
            <a:r>
              <a:rPr lang="it-IT" dirty="0" smtClean="0">
                <a:solidFill>
                  <a:srgbClr val="C00000"/>
                </a:solidFill>
                <a:latin typeface="Verdana,Bold"/>
              </a:rPr>
              <a:t> integrate con i dati in-situ </a:t>
            </a:r>
            <a:r>
              <a:rPr lang="it-IT" dirty="0" smtClean="0">
                <a:latin typeface="Verdana,Bold"/>
              </a:rPr>
              <a:t>per migliorare le proiezioni delle produzioni agricole e le previsioni meteorologiche, contribuendo a generare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Verdana,Bold"/>
              </a:rPr>
              <a:t>informazioni </a:t>
            </a:r>
            <a:r>
              <a:rPr lang="it-IT" b="1" dirty="0">
                <a:solidFill>
                  <a:srgbClr val="C00000"/>
                </a:solidFill>
                <a:latin typeface="Verdana,Bold"/>
              </a:rPr>
              <a:t>affidabili, accurate </a:t>
            </a:r>
            <a:r>
              <a:rPr lang="it-IT" b="1" dirty="0" smtClean="0">
                <a:solidFill>
                  <a:srgbClr val="C00000"/>
                </a:solidFill>
                <a:latin typeface="Verdana,Bold"/>
              </a:rPr>
              <a:t>e tempestive di </a:t>
            </a:r>
            <a:r>
              <a:rPr lang="it-IT" b="1" dirty="0">
                <a:solidFill>
                  <a:srgbClr val="C00000"/>
                </a:solidFill>
                <a:latin typeface="Verdana,Bold"/>
              </a:rPr>
              <a:t>monitoraggio delle colture </a:t>
            </a:r>
            <a:endParaRPr lang="it-IT" b="1" dirty="0" smtClean="0">
              <a:solidFill>
                <a:srgbClr val="C00000"/>
              </a:solidFill>
              <a:latin typeface="Verdana,Bold"/>
            </a:endParaRPr>
          </a:p>
          <a:p>
            <a:pPr algn="ctr"/>
            <a:r>
              <a:rPr lang="it-IT" dirty="0" smtClean="0">
                <a:latin typeface="Verdana,Bold"/>
              </a:rPr>
              <a:t>e </a:t>
            </a:r>
            <a:r>
              <a:rPr lang="it-IT" dirty="0">
                <a:latin typeface="Verdana,Bold"/>
              </a:rPr>
              <a:t>di previsione delle </a:t>
            </a:r>
            <a:r>
              <a:rPr lang="it-IT" dirty="0" smtClean="0">
                <a:latin typeface="Verdana,Bold"/>
              </a:rPr>
              <a:t>rese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0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078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6253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Situazione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nell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’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Unione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Europea</a:t>
            </a:r>
            <a:endParaRPr lang="en-US" sz="3600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61181" y="1078142"/>
            <a:ext cx="74039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r>
              <a:rPr lang="it-IT" dirty="0"/>
              <a:t>Quasi il </a:t>
            </a:r>
            <a:r>
              <a:rPr lang="it-IT" b="1" dirty="0"/>
              <a:t>50% del territorio dell’Unione Europea </a:t>
            </a:r>
            <a:r>
              <a:rPr lang="it-IT" dirty="0"/>
              <a:t>è </a:t>
            </a:r>
            <a:r>
              <a:rPr lang="it-IT" dirty="0" smtClean="0"/>
              <a:t>occupato da </a:t>
            </a:r>
            <a:r>
              <a:rPr lang="it-IT" dirty="0"/>
              <a:t>terreni </a:t>
            </a:r>
            <a:r>
              <a:rPr lang="it-IT"/>
              <a:t>agricoli </a:t>
            </a:r>
            <a:endParaRPr lang="it-IT" dirty="0" smtClean="0"/>
          </a:p>
          <a:p>
            <a:r>
              <a:rPr lang="it-IT" dirty="0" smtClean="0"/>
              <a:t>L'agricoltura </a:t>
            </a:r>
            <a:r>
              <a:rPr lang="it-IT" dirty="0"/>
              <a:t>svolge un ruolo fondamentale nella gestione del </a:t>
            </a:r>
            <a:r>
              <a:rPr lang="it-IT" dirty="0" smtClean="0"/>
              <a:t>territorio.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06543" y="3884559"/>
            <a:ext cx="4330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004495"/>
                </a:solidFill>
                <a:latin typeface="Verdana,Bold"/>
              </a:rPr>
              <a:t>EU </a:t>
            </a:r>
            <a:r>
              <a:rPr lang="en-US" sz="2000" u="sng" dirty="0" smtClean="0">
                <a:solidFill>
                  <a:srgbClr val="004495"/>
                </a:solidFill>
                <a:latin typeface="Verdana,Bold"/>
              </a:rPr>
              <a:t>PAC – </a:t>
            </a:r>
            <a:r>
              <a:rPr lang="en-US" sz="2000" u="sng" dirty="0" err="1" smtClean="0">
                <a:solidFill>
                  <a:srgbClr val="004495"/>
                </a:solidFill>
                <a:latin typeface="Verdana,Bold"/>
              </a:rPr>
              <a:t>Politica</a:t>
            </a:r>
            <a:r>
              <a:rPr lang="en-US" sz="2000" u="sng" dirty="0" smtClean="0">
                <a:solidFill>
                  <a:srgbClr val="004495"/>
                </a:solidFill>
                <a:latin typeface="Verdana,Bold"/>
              </a:rPr>
              <a:t>  Agricola </a:t>
            </a:r>
            <a:r>
              <a:rPr lang="en-US" sz="2000" u="sng" dirty="0" err="1" smtClean="0">
                <a:solidFill>
                  <a:srgbClr val="004495"/>
                </a:solidFill>
                <a:latin typeface="Verdana,Bold"/>
              </a:rPr>
              <a:t>Comune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2" t="5098" r="4839" b="5672"/>
          <a:stretch/>
        </p:blipFill>
        <p:spPr bwMode="auto">
          <a:xfrm>
            <a:off x="5076056" y="4130476"/>
            <a:ext cx="1252942" cy="140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egnaposto contenuto 1"/>
          <p:cNvSpPr>
            <a:spLocks noGrp="1"/>
          </p:cNvSpPr>
          <p:nvPr>
            <p:ph idx="1"/>
          </p:nvPr>
        </p:nvSpPr>
        <p:spPr>
          <a:xfrm>
            <a:off x="171195" y="4365104"/>
            <a:ext cx="4904861" cy="126478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PAC: </a:t>
            </a:r>
            <a:r>
              <a:rPr lang="en-US" sz="2000" dirty="0">
                <a:solidFill>
                  <a:srgbClr val="004495"/>
                </a:solidFill>
                <a:latin typeface="Verdana"/>
              </a:rPr>
              <a:t>58 000 000 000 € / </a:t>
            </a: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anno</a:t>
            </a:r>
            <a:endParaRPr lang="en-US" sz="2000" dirty="0">
              <a:solidFill>
                <a:srgbClr val="004495"/>
              </a:solidFill>
              <a:latin typeface="Verdana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	40 </a:t>
            </a:r>
            <a:r>
              <a:rPr lang="en-US" sz="2000" dirty="0" err="1" smtClean="0">
                <a:solidFill>
                  <a:srgbClr val="004495"/>
                </a:solidFill>
                <a:latin typeface="Verdana"/>
              </a:rPr>
              <a:t>miliardi</a:t>
            </a: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 di </a:t>
            </a:r>
            <a:r>
              <a:rPr lang="en-US" sz="2000" dirty="0" err="1" smtClean="0">
                <a:solidFill>
                  <a:srgbClr val="004495"/>
                </a:solidFill>
                <a:latin typeface="Verdana"/>
              </a:rPr>
              <a:t>Aiuti</a:t>
            </a: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004495"/>
                </a:solidFill>
                <a:latin typeface="Verdana"/>
              </a:rPr>
              <a:t>diretti</a:t>
            </a:r>
            <a:endParaRPr lang="en-US" sz="2000" dirty="0" smtClean="0">
              <a:solidFill>
                <a:srgbClr val="004495"/>
              </a:solidFill>
              <a:latin typeface="Verdana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	14 </a:t>
            </a:r>
            <a:r>
              <a:rPr lang="en-US" sz="2000" dirty="0" err="1">
                <a:solidFill>
                  <a:srgbClr val="004495"/>
                </a:solidFill>
                <a:latin typeface="Verdana"/>
              </a:rPr>
              <a:t>miliardi</a:t>
            </a:r>
            <a:r>
              <a:rPr lang="en-US" sz="2000" dirty="0">
                <a:solidFill>
                  <a:srgbClr val="004495"/>
                </a:solidFill>
                <a:latin typeface="Verdana"/>
              </a:rPr>
              <a:t> </a:t>
            </a: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x </a:t>
            </a:r>
            <a:r>
              <a:rPr lang="en-US" sz="2000" dirty="0" err="1" smtClean="0">
                <a:solidFill>
                  <a:srgbClr val="004495"/>
                </a:solidFill>
                <a:latin typeface="Verdana"/>
              </a:rPr>
              <a:t>Sviluppo</a:t>
            </a:r>
            <a:r>
              <a:rPr lang="en-US" sz="2000" dirty="0" smtClean="0">
                <a:solidFill>
                  <a:srgbClr val="004495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004495"/>
                </a:solidFill>
                <a:latin typeface="Verdana"/>
              </a:rPr>
              <a:t>Rurale</a:t>
            </a:r>
            <a:endParaRPr lang="en-US" sz="2000" dirty="0" smtClean="0">
              <a:solidFill>
                <a:srgbClr val="004495"/>
              </a:solidFill>
              <a:latin typeface="Verdana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61313" y="4941168"/>
            <a:ext cx="2645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solidFill>
                  <a:srgbClr val="004495"/>
                </a:solidFill>
                <a:latin typeface="Verdana"/>
              </a:rPr>
              <a:t>Philippe </a:t>
            </a:r>
            <a:r>
              <a:rPr lang="en-US" sz="1200" kern="0" dirty="0" err="1" smtClean="0">
                <a:solidFill>
                  <a:srgbClr val="004495"/>
                </a:solidFill>
                <a:latin typeface="Verdana"/>
              </a:rPr>
              <a:t>Loudjani</a:t>
            </a:r>
            <a:r>
              <a:rPr lang="en-US" sz="1200" kern="0" dirty="0" smtClean="0">
                <a:solidFill>
                  <a:srgbClr val="004495"/>
                </a:solidFill>
                <a:latin typeface="Verdana"/>
              </a:rPr>
              <a:t> et </a:t>
            </a:r>
            <a:r>
              <a:rPr lang="en-US" sz="1200" kern="0" dirty="0">
                <a:solidFill>
                  <a:srgbClr val="004495"/>
                </a:solidFill>
                <a:latin typeface="Verdana"/>
              </a:rPr>
              <a:t>al., JRC, </a:t>
            </a:r>
            <a:endParaRPr lang="en-US" sz="1200" kern="0" dirty="0" smtClean="0">
              <a:solidFill>
                <a:srgbClr val="004495"/>
              </a:solidFill>
              <a:latin typeface="Verdana"/>
            </a:endParaRPr>
          </a:p>
          <a:p>
            <a:r>
              <a:rPr lang="en-US" sz="1200" kern="0" dirty="0" smtClean="0">
                <a:solidFill>
                  <a:srgbClr val="004495"/>
                </a:solidFill>
                <a:latin typeface="Verdana"/>
              </a:rPr>
              <a:t>Varese</a:t>
            </a:r>
            <a:r>
              <a:rPr lang="en-US" sz="1200" kern="0" dirty="0">
                <a:solidFill>
                  <a:srgbClr val="004495"/>
                </a:solidFill>
                <a:latin typeface="Verdana"/>
              </a:rPr>
              <a:t>, </a:t>
            </a:r>
            <a:r>
              <a:rPr lang="en-US" sz="1200" kern="0" dirty="0" smtClean="0">
                <a:solidFill>
                  <a:srgbClr val="004495"/>
                </a:solidFill>
                <a:latin typeface="Verdana"/>
              </a:rPr>
              <a:t>5-6 </a:t>
            </a:r>
            <a:r>
              <a:rPr lang="en-US" sz="1200" kern="0" dirty="0">
                <a:solidFill>
                  <a:srgbClr val="004495"/>
                </a:solidFill>
                <a:latin typeface="Verdana"/>
              </a:rPr>
              <a:t>March 2014  </a:t>
            </a:r>
            <a:endParaRPr lang="en-US" sz="1200" dirty="0"/>
          </a:p>
        </p:txBody>
      </p:sp>
      <p:sp>
        <p:nvSpPr>
          <p:cNvPr id="5" name="Rettangolo 4"/>
          <p:cNvSpPr/>
          <p:nvPr/>
        </p:nvSpPr>
        <p:spPr>
          <a:xfrm>
            <a:off x="6294532" y="4437112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4495"/>
                </a:solidFill>
                <a:latin typeface="Verdana"/>
              </a:rPr>
              <a:t>0,3 </a:t>
            </a:r>
            <a:r>
              <a:rPr lang="en-US" b="1" dirty="0" smtClean="0">
                <a:solidFill>
                  <a:srgbClr val="004495"/>
                </a:solidFill>
                <a:latin typeface="Verdana"/>
              </a:rPr>
              <a:t>€/EU citizen/day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7" y="1078142"/>
            <a:ext cx="1321853" cy="99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23528" y="2132856"/>
            <a:ext cx="63367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r>
              <a:rPr lang="it-IT" dirty="0" smtClean="0"/>
              <a:t>Oltre </a:t>
            </a:r>
            <a:r>
              <a:rPr lang="it-IT" dirty="0"/>
              <a:t>alla sua </a:t>
            </a:r>
            <a:r>
              <a:rPr lang="it-IT" b="1" dirty="0"/>
              <a:t>funzione primaria di </a:t>
            </a:r>
            <a:r>
              <a:rPr lang="it-IT" b="1" dirty="0" smtClean="0"/>
              <a:t>produzione di cibo</a:t>
            </a:r>
            <a:r>
              <a:rPr lang="it-IT" dirty="0" smtClean="0"/>
              <a:t>, </a:t>
            </a:r>
          </a:p>
          <a:p>
            <a:r>
              <a:rPr lang="it-IT" dirty="0" smtClean="0"/>
              <a:t>l’agricoltura ha un ruolo importante 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proteggere </a:t>
            </a:r>
            <a:r>
              <a:rPr lang="it-IT" dirty="0"/>
              <a:t>l’ambiente e il </a:t>
            </a:r>
            <a:r>
              <a:rPr lang="it-IT" dirty="0" smtClean="0"/>
              <a:t>territorio 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conservare </a:t>
            </a:r>
            <a:r>
              <a:rPr lang="it-IT" dirty="0"/>
              <a:t>la biodiversità</a:t>
            </a:r>
            <a:r>
              <a:rPr lang="it-IT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gestire </a:t>
            </a:r>
            <a:r>
              <a:rPr lang="it-IT" dirty="0"/>
              <a:t>in maniera sostenibile le </a:t>
            </a:r>
            <a:r>
              <a:rPr lang="it-IT" dirty="0" smtClean="0"/>
              <a:t>risorse,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contribuire </a:t>
            </a:r>
            <a:r>
              <a:rPr lang="it-IT" dirty="0"/>
              <a:t>alla sopravvivenza socio-economica delle aree </a:t>
            </a:r>
            <a:r>
              <a:rPr lang="it-IT" dirty="0" smtClean="0"/>
              <a:t>rurali</a:t>
            </a:r>
            <a:r>
              <a:rPr lang="it-IT" dirty="0"/>
              <a:t> </a:t>
            </a:r>
            <a:r>
              <a:rPr lang="it-IT" dirty="0" smtClean="0"/>
              <a:t>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04864"/>
            <a:ext cx="210411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38593" y="5688376"/>
            <a:ext cx="8338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L’Unione </a:t>
            </a:r>
            <a:r>
              <a:rPr lang="it-IT" b="1" dirty="0"/>
              <a:t>Europea </a:t>
            </a:r>
            <a:r>
              <a:rPr lang="it-IT" b="1" dirty="0" smtClean="0"/>
              <a:t>usa il Telerilevamento per verificare le dichiarazioni degli agricoltori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47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build="p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3858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Contesto</a:t>
            </a:r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Regionale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5" y="1124744"/>
            <a:ext cx="17494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1994512" y="845619"/>
            <a:ext cx="712388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749151"/>
                </a:solidFill>
              </a:rPr>
              <a:t>Crisi idriche della pianura irrigua lombarda</a:t>
            </a:r>
          </a:p>
          <a:p>
            <a:pPr algn="ctr"/>
            <a:r>
              <a:rPr lang="it-IT" dirty="0"/>
              <a:t>Periodi di </a:t>
            </a:r>
            <a:r>
              <a:rPr lang="it-IT" dirty="0">
                <a:solidFill>
                  <a:srgbClr val="FF0000"/>
                </a:solidFill>
              </a:rPr>
              <a:t>siccità</a:t>
            </a:r>
            <a:r>
              <a:rPr lang="it-IT" dirty="0"/>
              <a:t> nonostante i sistemi irrigui, causati sia </a:t>
            </a:r>
            <a:r>
              <a:rPr lang="it-IT" dirty="0" smtClean="0"/>
              <a:t>da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</a:rPr>
              <a:t>fattori </a:t>
            </a:r>
            <a:r>
              <a:rPr lang="it-IT" b="1" dirty="0">
                <a:solidFill>
                  <a:srgbClr val="C00000"/>
                </a:solidFill>
              </a:rPr>
              <a:t>climatici </a:t>
            </a:r>
            <a:r>
              <a:rPr lang="it-IT" b="1" dirty="0" smtClean="0">
                <a:solidFill>
                  <a:srgbClr val="C00000"/>
                </a:solidFill>
              </a:rPr>
              <a:t>che gestionali</a:t>
            </a:r>
            <a:endParaRPr lang="it-IT" b="1" dirty="0">
              <a:solidFill>
                <a:srgbClr val="C00000"/>
              </a:solidFill>
            </a:endParaRPr>
          </a:p>
          <a:p>
            <a:endParaRPr lang="it-IT" dirty="0">
              <a:latin typeface="Calibri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it-IT" sz="1800" dirty="0" smtClean="0">
                <a:solidFill>
                  <a:srgbClr val="C00000"/>
                </a:solidFill>
                <a:latin typeface="Calibri" pitchFamily="34" charset="0"/>
              </a:rPr>
              <a:t>2003  </a:t>
            </a:r>
            <a:r>
              <a:rPr lang="it-IT" sz="1700" dirty="0"/>
              <a:t>Piogge scarse ed estesa siccità, -36% produzione mais </a:t>
            </a:r>
          </a:p>
          <a:p>
            <a:endParaRPr lang="it-IT" sz="18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solidFill>
                <a:srgbClr val="C00000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rgbClr val="C00000"/>
                </a:solidFill>
                <a:latin typeface="Calibri" pitchFamily="34" charset="0"/>
              </a:rPr>
              <a:t>2012 </a:t>
            </a:r>
            <a:r>
              <a:rPr lang="it-IT" dirty="0"/>
              <a:t>Piogge erratiche e difficoltà gestionali, -20% produzione </a:t>
            </a:r>
            <a:r>
              <a:rPr lang="it-IT" dirty="0" smtClean="0"/>
              <a:t>mais  (</a:t>
            </a:r>
            <a:r>
              <a:rPr lang="it-IT" sz="1800" dirty="0" smtClean="0">
                <a:latin typeface="Calibri" pitchFamily="34" charset="0"/>
              </a:rPr>
              <a:t>impatti sensibili sull’intera filiera agro-zootecnica padana)</a:t>
            </a:r>
            <a:endParaRPr lang="it-IT" sz="1800" dirty="0">
              <a:latin typeface="Calibri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it-IT" sz="1800" dirty="0" smtClean="0">
              <a:latin typeface="Calibri" pitchFamily="34" charset="0"/>
            </a:endParaRPr>
          </a:p>
          <a:p>
            <a:pPr algn="ctr"/>
            <a:endParaRPr lang="it-IT" sz="1800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1800" b="1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800" b="1" dirty="0" smtClean="0">
                <a:solidFill>
                  <a:schemeClr val="accent2"/>
                </a:solidFill>
                <a:latin typeface="Calibri" pitchFamily="34" charset="0"/>
              </a:rPr>
              <a:t>Le </a:t>
            </a:r>
            <a:r>
              <a:rPr lang="it-IT" sz="1800" b="1" dirty="0">
                <a:solidFill>
                  <a:schemeClr val="accent2"/>
                </a:solidFill>
                <a:latin typeface="Calibri" pitchFamily="34" charset="0"/>
              </a:rPr>
              <a:t>aflatossine </a:t>
            </a:r>
            <a:r>
              <a:rPr lang="it-IT" sz="1800" dirty="0" smtClean="0">
                <a:latin typeface="Calibri" pitchFamily="34" charset="0"/>
              </a:rPr>
              <a:t>note </a:t>
            </a:r>
            <a:r>
              <a:rPr lang="it-IT" sz="1800" dirty="0">
                <a:latin typeface="Calibri" pitchFamily="34" charset="0"/>
              </a:rPr>
              <a:t>per le loro proprietà </a:t>
            </a:r>
            <a:r>
              <a:rPr lang="it-IT" sz="1800" dirty="0" err="1">
                <a:latin typeface="Calibri" pitchFamily="34" charset="0"/>
              </a:rPr>
              <a:t>genotossiche</a:t>
            </a:r>
            <a:r>
              <a:rPr lang="it-IT" sz="1800" dirty="0">
                <a:latin typeface="Calibri" pitchFamily="34" charset="0"/>
              </a:rPr>
              <a:t> e cancerogene, </a:t>
            </a:r>
            <a:r>
              <a:rPr lang="it-IT" sz="1800" dirty="0" smtClean="0">
                <a:latin typeface="Calibri" pitchFamily="34" charset="0"/>
              </a:rPr>
              <a:t>…. possono </a:t>
            </a:r>
            <a:r>
              <a:rPr lang="it-IT" sz="1800" dirty="0">
                <a:latin typeface="Calibri" pitchFamily="34" charset="0"/>
              </a:rPr>
              <a:t>essere presenti in prodotti alimentari, </a:t>
            </a:r>
            <a:r>
              <a:rPr lang="it-IT" sz="1800" dirty="0" smtClean="0">
                <a:latin typeface="Calibri" pitchFamily="34" charset="0"/>
              </a:rPr>
              <a:t>quali </a:t>
            </a:r>
            <a:r>
              <a:rPr lang="it-IT" sz="1800" dirty="0">
                <a:latin typeface="Calibri" pitchFamily="34" charset="0"/>
              </a:rPr>
              <a:t>granoturco, riso, … a seguito di contaminazioni fungine avvenute prima </a:t>
            </a:r>
            <a:r>
              <a:rPr lang="it-IT" sz="1800" dirty="0" smtClean="0">
                <a:latin typeface="Calibri" pitchFamily="34" charset="0"/>
              </a:rPr>
              <a:t>e dopo </a:t>
            </a:r>
            <a:r>
              <a:rPr lang="it-IT" sz="1800" dirty="0">
                <a:latin typeface="Calibri" pitchFamily="34" charset="0"/>
              </a:rPr>
              <a:t>la raccolta. (</a:t>
            </a:r>
            <a:r>
              <a:rPr lang="it-IT" sz="1800" dirty="0" smtClean="0">
                <a:latin typeface="Calibri" pitchFamily="34" charset="0"/>
              </a:rPr>
              <a:t>EFSA)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latin typeface="Calibri" pitchFamily="34" charset="0"/>
            </a:endParaRPr>
          </a:p>
          <a:p>
            <a:r>
              <a:rPr lang="it-IT" dirty="0" smtClean="0">
                <a:latin typeface="Calibri" pitchFamily="34" charset="0"/>
              </a:rPr>
              <a:t>Necessità </a:t>
            </a:r>
            <a:r>
              <a:rPr lang="it-IT" b="1" dirty="0">
                <a:solidFill>
                  <a:schemeClr val="accent2"/>
                </a:solidFill>
                <a:latin typeface="Calibri" pitchFamily="34" charset="0"/>
              </a:rPr>
              <a:t>di informazioni </a:t>
            </a:r>
            <a:r>
              <a:rPr lang="it-IT" dirty="0">
                <a:latin typeface="Calibri" pitchFamily="34" charset="0"/>
              </a:rPr>
              <a:t>e </a:t>
            </a:r>
            <a:r>
              <a:rPr lang="it-IT" b="1" dirty="0">
                <a:solidFill>
                  <a:schemeClr val="accent2"/>
                </a:solidFill>
                <a:latin typeface="Calibri" pitchFamily="34" charset="0"/>
              </a:rPr>
              <a:t>strumenti di supporto alle decisioni </a:t>
            </a:r>
            <a:r>
              <a:rPr lang="it-IT" dirty="0">
                <a:latin typeface="Calibri" pitchFamily="34" charset="0"/>
              </a:rPr>
              <a:t> in particolare per fronteggiare </a:t>
            </a:r>
            <a:r>
              <a:rPr lang="it-IT" b="1" dirty="0">
                <a:solidFill>
                  <a:schemeClr val="accent2"/>
                </a:solidFill>
                <a:latin typeface="Calibri" pitchFamily="34" charset="0"/>
              </a:rPr>
              <a:t>situazioni climatiche inattese </a:t>
            </a:r>
            <a:r>
              <a:rPr lang="it-IT" dirty="0">
                <a:latin typeface="Calibri" pitchFamily="34" charset="0"/>
              </a:rPr>
              <a:t>e critiche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8" y="4090321"/>
            <a:ext cx="1450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38" y="2298898"/>
            <a:ext cx="56324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13"/>
          <p:cNvGrpSpPr/>
          <p:nvPr/>
        </p:nvGrpSpPr>
        <p:grpSpPr>
          <a:xfrm>
            <a:off x="3959685" y="3389811"/>
            <a:ext cx="5004803" cy="700510"/>
            <a:chOff x="5168042" y="5614332"/>
            <a:chExt cx="5214597" cy="83683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867" t="57412" r="18443" b="20833"/>
            <a:stretch/>
          </p:blipFill>
          <p:spPr bwMode="auto">
            <a:xfrm>
              <a:off x="5168042" y="5634055"/>
              <a:ext cx="4054506" cy="81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371" t="21666" r="57033" b="49583"/>
            <a:stretch/>
          </p:blipFill>
          <p:spPr bwMode="auto">
            <a:xfrm>
              <a:off x="8942497" y="5614332"/>
              <a:ext cx="1440142" cy="69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/>
          <p:cNvSpPr/>
          <p:nvPr/>
        </p:nvSpPr>
        <p:spPr>
          <a:xfrm>
            <a:off x="210730" y="4614196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Calibri" pitchFamily="34" charset="0"/>
              </a:rPr>
              <a:t>European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Food</a:t>
            </a:r>
            <a:r>
              <a:rPr lang="it-IT" dirty="0">
                <a:latin typeface="Calibri" pitchFamily="34" charset="0"/>
              </a:rPr>
              <a:t> </a:t>
            </a:r>
            <a:endParaRPr lang="it-IT" dirty="0" smtClean="0">
              <a:latin typeface="Calibri" pitchFamily="34" charset="0"/>
            </a:endParaRPr>
          </a:p>
          <a:p>
            <a:r>
              <a:rPr lang="it-IT" dirty="0" smtClean="0">
                <a:latin typeface="Calibri" pitchFamily="34" charset="0"/>
              </a:rPr>
              <a:t>Security </a:t>
            </a:r>
            <a:r>
              <a:rPr lang="it-IT" dirty="0">
                <a:latin typeface="Calibri" pitchFamily="34" charset="0"/>
              </a:rPr>
              <a:t>Authority</a:t>
            </a:r>
            <a:endParaRPr lang="it-IT" dirty="0"/>
          </a:p>
        </p:txBody>
      </p:sp>
      <p:pic>
        <p:nvPicPr>
          <p:cNvPr id="18" name="Picture 18" descr="http://www.arpalombardia.it/arpa_splash/img/logo_arpa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3" y="2298899"/>
            <a:ext cx="1742078" cy="745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0877" y="115511"/>
            <a:ext cx="1179595" cy="865218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64704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475" y="59233"/>
            <a:ext cx="7899914" cy="634082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+mn-cs"/>
              </a:rPr>
              <a:t>Opportunità</a:t>
            </a:r>
            <a:endParaRPr lang="it-IT" sz="3600" dirty="0">
              <a:solidFill>
                <a:srgbClr val="002060"/>
              </a:solidFill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171195" y="980729"/>
            <a:ext cx="36807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800" b="1" dirty="0" smtClean="0">
                <a:solidFill>
                  <a:srgbClr val="C00000"/>
                </a:solidFill>
                <a:latin typeface="Arial"/>
                <a:ea typeface="Times New Roman"/>
              </a:rPr>
              <a:t>Contributi all’innovazione</a:t>
            </a:r>
            <a:endParaRPr lang="it-IT" sz="1800" b="1" dirty="0">
              <a:solidFill>
                <a:srgbClr val="C00000"/>
              </a:solidFill>
              <a:latin typeface="Arial"/>
              <a:ea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sz="1800" dirty="0">
              <a:latin typeface="Arial"/>
              <a:ea typeface="Times New Roman"/>
            </a:endParaRPr>
          </a:p>
          <a:p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9" y="3073819"/>
            <a:ext cx="24281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"/>
          <a:stretch/>
        </p:blipFill>
        <p:spPr bwMode="auto">
          <a:xfrm>
            <a:off x="562709" y="1337006"/>
            <a:ext cx="6399862" cy="144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 descr="Regione Lombar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contenuto 12"/>
          <p:cNvSpPr txBox="1">
            <a:spLocks/>
          </p:cNvSpPr>
          <p:nvPr/>
        </p:nvSpPr>
        <p:spPr>
          <a:xfrm>
            <a:off x="2195736" y="4397288"/>
            <a:ext cx="3527024" cy="10341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panose="05000000000000000000" pitchFamily="2" charset="2"/>
              <a:buChar char="v"/>
            </a:pPr>
            <a:r>
              <a:rPr lang="it-IT" sz="1800" b="1" dirty="0">
                <a:solidFill>
                  <a:srgbClr val="C00000"/>
                </a:solidFill>
                <a:latin typeface="Arial"/>
                <a:ea typeface="Times New Roman"/>
              </a:rPr>
              <a:t>sicurezza alimentare e 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it-IT" sz="1800" b="1" dirty="0">
                <a:solidFill>
                  <a:srgbClr val="C00000"/>
                </a:solidFill>
                <a:latin typeface="Arial"/>
                <a:ea typeface="Times New Roman"/>
              </a:rPr>
              <a:t>agricoltura sostenibile</a:t>
            </a:r>
          </a:p>
          <a:p>
            <a:pPr marL="0" indent="0" algn="r">
              <a:buNone/>
            </a:pPr>
            <a:r>
              <a:rPr lang="it-IT" sz="1800" dirty="0" smtClean="0">
                <a:latin typeface="Arial"/>
                <a:ea typeface="Times New Roman"/>
              </a:rPr>
              <a:t>Temi strategici di </a:t>
            </a:r>
            <a:r>
              <a:rPr lang="it-IT" sz="1800" dirty="0" err="1" smtClean="0">
                <a:solidFill>
                  <a:schemeClr val="accent2"/>
                </a:solidFill>
                <a:latin typeface="Arial"/>
                <a:ea typeface="Times New Roman"/>
              </a:rPr>
              <a:t>Horizon</a:t>
            </a:r>
            <a:r>
              <a:rPr lang="it-IT" sz="1800" dirty="0" smtClean="0">
                <a:solidFill>
                  <a:schemeClr val="accent2"/>
                </a:solidFill>
                <a:latin typeface="Arial"/>
                <a:ea typeface="Times New Roman"/>
              </a:rPr>
              <a:t> 2020</a:t>
            </a:r>
            <a:endParaRPr lang="it-IT" sz="1800" b="1" dirty="0">
              <a:solidFill>
                <a:srgbClr val="C00000"/>
              </a:solidFill>
              <a:latin typeface="Arial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91" b="6970"/>
          <a:stretch/>
        </p:blipFill>
        <p:spPr bwMode="auto">
          <a:xfrm>
            <a:off x="5722760" y="3927788"/>
            <a:ext cx="2739040" cy="150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96" y="2780928"/>
            <a:ext cx="2257584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09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367" y="115511"/>
            <a:ext cx="1025633" cy="75129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71297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6237312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309320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171195" y="6294511"/>
            <a:ext cx="18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12/11/2014</a:t>
            </a:r>
          </a:p>
          <a:p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S4A: La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Ricerca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749151"/>
                </a:solidFill>
                <a:cs typeface="Arial" panose="020B0604020202020204" pitchFamily="34" charset="0"/>
              </a:rPr>
              <a:t> a </a:t>
            </a:r>
            <a:r>
              <a:rPr lang="en-US" sz="1200" b="1" dirty="0" err="1" smtClean="0">
                <a:solidFill>
                  <a:srgbClr val="749151"/>
                </a:solidFill>
                <a:cs typeface="Arial" panose="020B0604020202020204" pitchFamily="34" charset="0"/>
              </a:rPr>
              <a:t>Scuola</a:t>
            </a:r>
            <a:endParaRPr lang="en-US" sz="1200" b="1" dirty="0" smtClean="0">
              <a:solidFill>
                <a:srgbClr val="74915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35892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678" y="66648"/>
            <a:ext cx="3624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Space4Agri WP-0</a:t>
            </a:r>
            <a:endParaRPr lang="en-US" sz="3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5688632" cy="407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300192" y="4714662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b="1" dirty="0">
                <a:solidFill>
                  <a:srgbClr val="008000"/>
                </a:solidFill>
                <a:latin typeface="Calibri" pitchFamily="34" charset="0"/>
              </a:rPr>
              <a:t>Grazie !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03547" y="692696"/>
            <a:ext cx="84609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Visione d’insieme degli aspetti scientifici e amministrativi</a:t>
            </a:r>
            <a:r>
              <a:rPr lang="it-IT" dirty="0" smtClean="0"/>
              <a:t> </a:t>
            </a:r>
          </a:p>
          <a:p>
            <a:pPr marL="635000" indent="-285750">
              <a:buFont typeface="Arial" panose="020B0604020202020204" pitchFamily="34" charset="0"/>
              <a:buChar char="•"/>
            </a:pPr>
            <a:r>
              <a:rPr lang="it-IT" dirty="0" smtClean="0"/>
              <a:t>Problematiche, obiettivi, portatori di interesse (enti pubblici, operatori del settore</a:t>
            </a:r>
          </a:p>
          <a:p>
            <a:pPr marL="635000" indent="-285750">
              <a:buFont typeface="Arial" panose="020B0604020202020204" pitchFamily="34" charset="0"/>
              <a:buChar char="•"/>
            </a:pPr>
            <a:r>
              <a:rPr lang="it-IT" dirty="0" smtClean="0"/>
              <a:t>Gestione risorse economiche e risorse umane</a:t>
            </a:r>
          </a:p>
          <a:p>
            <a:pPr marL="635000" indent="-285750">
              <a:buFont typeface="Arial" panose="020B0604020202020204" pitchFamily="34" charset="0"/>
              <a:buChar char="•"/>
            </a:pPr>
            <a:r>
              <a:rPr lang="it-IT" dirty="0" smtClean="0"/>
              <a:t>Valorizzazione risultati</a:t>
            </a:r>
          </a:p>
        </p:txBody>
      </p:sp>
    </p:spTree>
    <p:extLst>
      <p:ext uri="{BB962C8B-B14F-4D97-AF65-F5344CB8AC3E}">
        <p14:creationId xmlns="" xmlns:p14="http://schemas.microsoft.com/office/powerpoint/2010/main" val="27417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53404" y="3789040"/>
            <a:ext cx="42018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tabLst>
                <a:tab pos="0" algn="l"/>
              </a:tabLst>
            </a:pP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ANNA BASONI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WP1 </a:t>
            </a:r>
            <a:r>
              <a:rPr lang="en-US" b="1" i="1" dirty="0" err="1"/>
              <a:t>Analisi</a:t>
            </a:r>
            <a:r>
              <a:rPr lang="en-US" b="1" i="1" dirty="0"/>
              <a:t> </a:t>
            </a:r>
            <a:r>
              <a:rPr lang="en-US" b="1" i="1" dirty="0" err="1"/>
              <a:t>dei</a:t>
            </a:r>
            <a:r>
              <a:rPr lang="en-US" b="1" i="1" dirty="0"/>
              <a:t> </a:t>
            </a:r>
            <a:r>
              <a:rPr lang="en-US" b="1" i="1" dirty="0" err="1"/>
              <a:t>bisogni</a:t>
            </a:r>
            <a:r>
              <a:rPr lang="en-US" b="1" i="1" dirty="0"/>
              <a:t> e </a:t>
            </a:r>
            <a:r>
              <a:rPr lang="en-US" b="1" i="1" dirty="0" err="1"/>
              <a:t>dei</a:t>
            </a:r>
            <a:r>
              <a:rPr lang="en-US" b="1" i="1" dirty="0"/>
              <a:t> </a:t>
            </a:r>
            <a:r>
              <a:rPr lang="en-US" b="1" i="1" dirty="0" err="1"/>
              <a:t>requisiti</a:t>
            </a:r>
            <a:r>
              <a:rPr lang="en-US" b="1" i="1" dirty="0"/>
              <a:t> </a:t>
            </a:r>
            <a:r>
              <a:rPr lang="en-US" b="1" i="1" dirty="0" err="1" smtClean="0"/>
              <a:t>utenti</a:t>
            </a:r>
            <a:r>
              <a:rPr lang="en-US" b="1" i="1" dirty="0" smtClean="0"/>
              <a:t> S4A</a:t>
            </a:r>
            <a:endParaRPr lang="en-US" b="1" i="1" dirty="0"/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/>
              <a:t>WP6  </a:t>
            </a:r>
            <a:r>
              <a:rPr lang="it-IT" b="1" i="1" dirty="0"/>
              <a:t>Valutazione </a:t>
            </a:r>
            <a:r>
              <a:rPr lang="it-IT" b="1" i="1" dirty="0" smtClean="0"/>
              <a:t>impatto tecnologie </a:t>
            </a:r>
            <a:r>
              <a:rPr lang="it-IT" b="1" i="1" dirty="0"/>
              <a:t>sviluppate sul territorio lombardo </a:t>
            </a:r>
            <a:endParaRPr lang="en-US" b="1" i="1" dirty="0"/>
          </a:p>
          <a:p>
            <a:pPr lvl="1" algn="ctr"/>
            <a:endParaRPr lang="it-IT" dirty="0"/>
          </a:p>
        </p:txBody>
      </p:sp>
      <p:pic>
        <p:nvPicPr>
          <p:cNvPr id="15" name="Picture 6" descr="http://sr.photos2.fotosearch.com/bthumb/CSP/CSP817/k81714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503" y="1412774"/>
            <a:ext cx="2825849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46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WP1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600201"/>
            <a:ext cx="7715200" cy="427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>
                <a:latin typeface="Berlin Sans FB" panose="020E0602020502020306" pitchFamily="34" charset="0"/>
              </a:rPr>
              <a:t>Analisi dello stato dell’arte, dei bisogni degli utenti e definizione dei requisiti</a:t>
            </a:r>
          </a:p>
          <a:p>
            <a:r>
              <a:rPr lang="it-IT" sz="2400" dirty="0" smtClean="0">
                <a:latin typeface="Berlin Sans FB" panose="020E0602020502020306" pitchFamily="34" charset="0"/>
              </a:rPr>
              <a:t>Perché? </a:t>
            </a:r>
          </a:p>
          <a:p>
            <a:r>
              <a:rPr lang="it-IT" sz="2400" dirty="0" smtClean="0">
                <a:latin typeface="Berlin Sans FB" panose="020E0602020502020306" pitchFamily="34" charset="0"/>
              </a:rPr>
              <a:t>Come? Interviste semi strutturate</a:t>
            </a:r>
          </a:p>
          <a:p>
            <a:r>
              <a:rPr lang="it-IT" sz="2400" dirty="0" smtClean="0">
                <a:latin typeface="Berlin Sans FB" panose="020E0602020502020306" pitchFamily="34" charset="0"/>
              </a:rPr>
              <a:t>A chi? Utenti target</a:t>
            </a:r>
          </a:p>
          <a:p>
            <a:r>
              <a:rPr lang="it-IT" sz="2400" dirty="0" smtClean="0">
                <a:latin typeface="Berlin Sans FB" panose="020E0602020502020306" pitchFamily="34" charset="0"/>
              </a:rPr>
              <a:t>Quando? Primo anno del progetto</a:t>
            </a:r>
          </a:p>
          <a:p>
            <a:endParaRPr lang="it-IT" sz="2400" dirty="0" smtClean="0">
              <a:latin typeface="Berlin Sans FB" panose="020E0602020502020306" pitchFamily="34" charset="0"/>
            </a:endParaRPr>
          </a:p>
          <a:p>
            <a:endParaRPr lang="it-IT" sz="2400" dirty="0">
              <a:latin typeface="Berlin Sans FB" panose="020E0602020502020306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www.healthwatchknowsley.co.uk/sites/default/files/images/Survey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5246" y="3414489"/>
            <a:ext cx="23812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xicoinstitute.files.wordpress.com/2013/03/survey-opinion-checkli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5280"/>
            <a:ext cx="2433810" cy="16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RLe2oev_z-mWZDT1HWKpyCKf-nwJemMzUvNfNEv-igx3jTqvFTk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1" y="1"/>
            <a:ext cx="2446387" cy="1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WP6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600201"/>
            <a:ext cx="7715200" cy="427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>
                <a:latin typeface="Berlin Sans FB" panose="020E0602020502020306" pitchFamily="34" charset="0"/>
              </a:rPr>
              <a:t>Valutazione </a:t>
            </a:r>
            <a:r>
              <a:rPr lang="it-IT" sz="2400" dirty="0">
                <a:latin typeface="Berlin Sans FB" panose="020E0602020502020306" pitchFamily="34" charset="0"/>
              </a:rPr>
              <a:t>dell'impatto delle tecnologie sviluppate sul territorio lombardo </a:t>
            </a:r>
            <a:endParaRPr lang="it-IT" sz="2400" dirty="0" smtClean="0">
              <a:latin typeface="Berlin Sans FB" panose="020E0602020502020306" pitchFamily="34" charset="0"/>
            </a:endParaRPr>
          </a:p>
          <a:p>
            <a:r>
              <a:rPr lang="it-IT" sz="2400" dirty="0">
                <a:latin typeface="Berlin Sans FB" panose="020E0602020502020306" pitchFamily="34" charset="0"/>
              </a:rPr>
              <a:t>Perché? </a:t>
            </a:r>
          </a:p>
          <a:p>
            <a:r>
              <a:rPr lang="it-IT" sz="2400" dirty="0">
                <a:latin typeface="Berlin Sans FB" panose="020E0602020502020306" pitchFamily="34" charset="0"/>
              </a:rPr>
              <a:t>Come? </a:t>
            </a:r>
            <a:r>
              <a:rPr lang="it-IT" sz="2400" dirty="0" smtClean="0">
                <a:latin typeface="Berlin Sans FB" panose="020E0602020502020306" pitchFamily="34" charset="0"/>
              </a:rPr>
              <a:t>Metodologie dell’analisi economica</a:t>
            </a:r>
            <a:endParaRPr lang="it-IT" sz="2400" dirty="0">
              <a:latin typeface="Berlin Sans FB" panose="020E0602020502020306" pitchFamily="34" charset="0"/>
            </a:endParaRPr>
          </a:p>
          <a:p>
            <a:r>
              <a:rPr lang="it-IT" sz="2400" dirty="0" smtClean="0">
                <a:latin typeface="Berlin Sans FB" panose="020E0602020502020306" pitchFamily="34" charset="0"/>
              </a:rPr>
              <a:t>Su quali settori? Ambiente, impresa e società</a:t>
            </a:r>
            <a:endParaRPr lang="it-IT" sz="2400" dirty="0">
              <a:latin typeface="Berlin Sans FB" panose="020E0602020502020306" pitchFamily="34" charset="0"/>
            </a:endParaRPr>
          </a:p>
          <a:p>
            <a:r>
              <a:rPr lang="it-IT" sz="2400" dirty="0">
                <a:latin typeface="Berlin Sans FB" panose="020E0602020502020306" pitchFamily="34" charset="0"/>
              </a:rPr>
              <a:t>Quando? </a:t>
            </a:r>
            <a:r>
              <a:rPr lang="it-IT" sz="2400" dirty="0" smtClean="0">
                <a:latin typeface="Berlin Sans FB" panose="020E0602020502020306" pitchFamily="34" charset="0"/>
              </a:rPr>
              <a:t>Alla fine del </a:t>
            </a:r>
            <a:r>
              <a:rPr lang="it-IT" sz="2400" dirty="0">
                <a:latin typeface="Berlin Sans FB" panose="020E0602020502020306" pitchFamily="34" charset="0"/>
              </a:rPr>
              <a:t>progetto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s://encrypted-tbn1.gstatic.com/images?q=tbn:ANd9GcTMGfsuH88ptiCfAHUNwYlDyrPhCh8ebzGbRcZbpRwRnIzYQJL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2330"/>
            <a:ext cx="26955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SUkVoiQW8rftqbh968ZKSigWHzmJh4u3k0gu83R1MP0fsYtwuaVst7Xn-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89880"/>
            <a:ext cx="203835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r.photos2.fotosearch.com/bthumb/CSP/CSP817/k81714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87" y="275307"/>
            <a:ext cx="16192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59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 l="27759" t="9598" r="11407" b="43565"/>
          <a:stretch>
            <a:fillRect/>
          </a:stretch>
        </p:blipFill>
        <p:spPr bwMode="auto">
          <a:xfrm>
            <a:off x="179512" y="2678364"/>
            <a:ext cx="6815058" cy="419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9512" y="1124744"/>
            <a:ext cx="2880320" cy="1224136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it-IT" b="1" kern="0" dirty="0">
                <a:latin typeface="+mj-lt"/>
                <a:ea typeface="+mj-ea"/>
                <a:cs typeface="+mj-cs"/>
              </a:rPr>
              <a:t>27 istituti in Lombardia</a:t>
            </a:r>
          </a:p>
          <a:p>
            <a:pPr algn="ctr">
              <a:defRPr/>
            </a:pPr>
            <a:r>
              <a:rPr lang="it-IT" b="1" kern="0" dirty="0">
                <a:latin typeface="+mj-lt"/>
                <a:ea typeface="+mj-ea"/>
                <a:cs typeface="+mj-cs"/>
              </a:rPr>
              <a:t>1100 addetti</a:t>
            </a:r>
          </a:p>
          <a:p>
            <a:pPr algn="ctr">
              <a:defRPr/>
            </a:pPr>
            <a:r>
              <a:rPr lang="it-IT" b="1" kern="0" dirty="0">
                <a:latin typeface="+mj-lt"/>
                <a:ea typeface="+mj-ea"/>
                <a:cs typeface="+mj-cs"/>
              </a:rPr>
              <a:t>t</a:t>
            </a:r>
            <a:r>
              <a:rPr lang="it-IT" b="1" kern="0" dirty="0" err="1">
                <a:latin typeface="+mj-lt"/>
                <a:ea typeface="+mj-ea"/>
                <a:cs typeface="+mj-cs"/>
              </a:rPr>
              <a:t>ra</a:t>
            </a:r>
            <a:r>
              <a:rPr lang="it-IT" b="1" kern="0" dirty="0">
                <a:latin typeface="+mj-lt"/>
                <a:ea typeface="+mj-ea"/>
                <a:cs typeface="+mj-cs"/>
              </a:rPr>
              <a:t> ricercatori tecnici e amministrativi</a:t>
            </a:r>
            <a:endParaRPr lang="it-IT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7" name="Connettore 1 26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13" name="Immagine 12" descr="Screenshot 2014-11-11 16.01.57.png"/>
          <p:cNvPicPr>
            <a:picLocks noChangeAspect="1"/>
          </p:cNvPicPr>
          <p:nvPr/>
        </p:nvPicPr>
        <p:blipFill>
          <a:blip r:embed="rId6" cstate="print"/>
          <a:srcRect l="9681" t="16401" r="9681" b="10100"/>
          <a:stretch>
            <a:fillRect/>
          </a:stretch>
        </p:blipFill>
        <p:spPr>
          <a:xfrm>
            <a:off x="5364088" y="1124744"/>
            <a:ext cx="33576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MIRCO BOSCHETTI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WP2 </a:t>
            </a:r>
            <a:r>
              <a:rPr lang="it-IT" b="1" i="1" dirty="0"/>
              <a:t>estrazione di informazioni sullo stato delle colture da dati </a:t>
            </a:r>
            <a:r>
              <a:rPr lang="it-IT" b="1" i="1" dirty="0" smtClean="0"/>
              <a:t>satellitari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WP5  </a:t>
            </a:r>
            <a:r>
              <a:rPr lang="it-IT" b="1" i="1" dirty="0"/>
              <a:t>Test delle metodologie sviluppate per il monitoraggio agricolo lombardo</a:t>
            </a:r>
            <a:endParaRPr lang="it-IT" i="1" dirty="0"/>
          </a:p>
        </p:txBody>
      </p:sp>
      <p:pic>
        <p:nvPicPr>
          <p:cNvPr id="4098" name="Picture 2" descr="http://space4agri.irea.cnr.it/it/img/resiz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618" y="1484784"/>
            <a:ext cx="3289561" cy="20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28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1475656" y="94691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Who</a:t>
            </a:r>
            <a:r>
              <a:rPr lang="it-I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 I </a:t>
            </a:r>
            <a:r>
              <a:rPr lang="it-IT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am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egnaposto contenuto 2"/>
          <p:cNvSpPr>
            <a:spLocks noGrp="1"/>
          </p:cNvSpPr>
          <p:nvPr>
            <p:ph sz="quarter" idx="1"/>
          </p:nvPr>
        </p:nvSpPr>
        <p:spPr>
          <a:xfrm>
            <a:off x="192209" y="1484784"/>
            <a:ext cx="7648007" cy="530711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Background</a:t>
            </a:r>
          </a:p>
          <a:p>
            <a:pPr lvl="1"/>
            <a:r>
              <a:rPr lang="en-US" b="1" dirty="0" err="1" smtClean="0">
                <a:solidFill>
                  <a:schemeClr val="tx2"/>
                </a:solidFill>
              </a:rPr>
              <a:t>Unv</a:t>
            </a:r>
            <a:r>
              <a:rPr lang="en-US" b="1" dirty="0" smtClean="0">
                <a:solidFill>
                  <a:schemeClr val="tx2"/>
                </a:solidFill>
              </a:rPr>
              <a:t>. Degree </a:t>
            </a:r>
            <a:r>
              <a:rPr lang="en-US" dirty="0" smtClean="0"/>
              <a:t>(1998) </a:t>
            </a:r>
            <a:r>
              <a:rPr lang="en-US" dirty="0" err="1" smtClean="0"/>
              <a:t>Env</a:t>
            </a:r>
            <a:r>
              <a:rPr lang="en-US" dirty="0" smtClean="0"/>
              <a:t>. Science Univ. Milano </a:t>
            </a:r>
            <a:r>
              <a:rPr lang="en-US" dirty="0" err="1" smtClean="0"/>
              <a:t>Bicocca</a:t>
            </a:r>
            <a:endParaRPr lang="en-US" dirty="0" smtClean="0"/>
          </a:p>
          <a:p>
            <a:pPr marL="365760" lvl="1" indent="0">
              <a:buNone/>
            </a:pPr>
            <a:r>
              <a:rPr lang="en-US" sz="2300" dirty="0"/>
              <a:t>Thesis </a:t>
            </a:r>
            <a:r>
              <a:rPr lang="it-IT" sz="2300" i="1" dirty="0" smtClean="0"/>
              <a:t>"</a:t>
            </a:r>
            <a:r>
              <a:rPr lang="it-IT" sz="2300" i="1" dirty="0"/>
              <a:t>Utilizzo di tecniche di Telerilevamento e G.I.S. nello studio dell'ambiente fluviale: il fiume Ticino e il suo territorio"</a:t>
            </a:r>
            <a:endParaRPr lang="en-US" sz="2300" i="1" dirty="0" smtClean="0"/>
          </a:p>
          <a:p>
            <a:pPr lvl="1"/>
            <a:r>
              <a:rPr lang="en-US" b="1" dirty="0" err="1" smtClean="0">
                <a:solidFill>
                  <a:schemeClr val="tx2"/>
                </a:solidFill>
              </a:rPr>
              <a:t>Phd</a:t>
            </a:r>
            <a:r>
              <a:rPr lang="en-US" dirty="0" smtClean="0"/>
              <a:t> (2006) </a:t>
            </a:r>
            <a:r>
              <a:rPr lang="en-US" dirty="0"/>
              <a:t>Agronomy faculty </a:t>
            </a:r>
            <a:r>
              <a:rPr lang="en-US" dirty="0" smtClean="0"/>
              <a:t>Univ. Milan</a:t>
            </a:r>
          </a:p>
          <a:p>
            <a:pPr marL="365760" lvl="1" indent="0">
              <a:buNone/>
            </a:pPr>
            <a:r>
              <a:rPr lang="en-US" sz="2300" dirty="0" smtClean="0"/>
              <a:t>Thesis </a:t>
            </a:r>
            <a:r>
              <a:rPr lang="en-US" sz="2300" i="1" dirty="0" smtClean="0"/>
              <a:t>"Use of Remote Sensing and Crop Growth Model to monitor vegetation compound and cropping system".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CNR</a:t>
            </a:r>
          </a:p>
          <a:p>
            <a:pPr lvl="1"/>
            <a:r>
              <a:rPr lang="en-US" dirty="0"/>
              <a:t>Since 1999, in 2010 permanent position @ IREA</a:t>
            </a:r>
          </a:p>
          <a:p>
            <a:r>
              <a:rPr lang="en-US" b="1" dirty="0">
                <a:solidFill>
                  <a:schemeClr val="tx2"/>
                </a:solidFill>
              </a:rPr>
              <a:t>Scientific interest: </a:t>
            </a:r>
            <a:r>
              <a:rPr lang="en-US" b="1" dirty="0" err="1">
                <a:solidFill>
                  <a:schemeClr val="tx2"/>
                </a:solidFill>
              </a:rPr>
              <a:t>Env</a:t>
            </a:r>
            <a:r>
              <a:rPr lang="en-US" b="1" dirty="0">
                <a:solidFill>
                  <a:schemeClr val="tx2"/>
                </a:solidFill>
              </a:rPr>
              <a:t>. </a:t>
            </a:r>
            <a:r>
              <a:rPr lang="en-US" b="1" dirty="0" smtClean="0">
                <a:solidFill>
                  <a:schemeClr val="tx2"/>
                </a:solidFill>
              </a:rPr>
              <a:t>&amp; natural resources monitoring</a:t>
            </a:r>
            <a:endParaRPr lang="en-US" b="1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Use of remote sensing for </a:t>
            </a:r>
            <a:r>
              <a:rPr lang="en-US" b="1" dirty="0">
                <a:solidFill>
                  <a:schemeClr val="tx2"/>
                </a:solidFill>
              </a:rPr>
              <a:t>natural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vegetation </a:t>
            </a:r>
            <a:r>
              <a:rPr lang="en-US" b="1" dirty="0">
                <a:solidFill>
                  <a:schemeClr val="tx2"/>
                </a:solidFill>
              </a:rPr>
              <a:t>and agro-ecosystem monitoring</a:t>
            </a:r>
          </a:p>
          <a:p>
            <a:pPr lvl="2"/>
            <a:r>
              <a:rPr lang="en-US" dirty="0" smtClean="0"/>
              <a:t>mapping, phenology and modeling </a:t>
            </a:r>
            <a:endParaRPr lang="en-US" dirty="0"/>
          </a:p>
          <a:p>
            <a:pPr lvl="1"/>
            <a:r>
              <a:rPr lang="en-US" dirty="0"/>
              <a:t>Definition/exploitation of </a:t>
            </a:r>
            <a:r>
              <a:rPr lang="en-US" b="1" dirty="0">
                <a:solidFill>
                  <a:schemeClr val="tx2"/>
                </a:solidFill>
              </a:rPr>
              <a:t>environmental indicator </a:t>
            </a:r>
            <a:r>
              <a:rPr lang="en-US" dirty="0"/>
              <a:t>through geographic multisource data integration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Use of fuzzy logic and approximate reasoning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16" b="10816"/>
          <a:stretch/>
        </p:blipFill>
        <p:spPr bwMode="auto">
          <a:xfrm>
            <a:off x="3047439" y="795497"/>
            <a:ext cx="3193137" cy="94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19" y="4000843"/>
            <a:ext cx="1560191" cy="15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119033"/>
            <a:ext cx="1489362" cy="239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28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1475656" y="94691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What are the questions?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egnaposto contenuto 2"/>
          <p:cNvSpPr>
            <a:spLocks noGrp="1"/>
          </p:cNvSpPr>
          <p:nvPr>
            <p:ph sz="quarter" idx="1"/>
          </p:nvPr>
        </p:nvSpPr>
        <p:spPr>
          <a:xfrm>
            <a:off x="683536" y="1146219"/>
            <a:ext cx="8352959" cy="5307117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1"/>
            <a:r>
              <a:rPr lang="en-US" sz="2000" b="1" dirty="0" smtClean="0">
                <a:solidFill>
                  <a:schemeClr val="tx2"/>
                </a:solidFill>
              </a:rPr>
              <a:t>Land </a:t>
            </a:r>
            <a:r>
              <a:rPr lang="en-US" sz="2000" b="1" dirty="0">
                <a:solidFill>
                  <a:schemeClr val="tx2"/>
                </a:solidFill>
              </a:rPr>
              <a:t>use/cover (change)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Which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tx2"/>
                </a:solidFill>
              </a:rPr>
              <a:t>kind</a:t>
            </a:r>
            <a:r>
              <a:rPr lang="en-US" sz="1800" dirty="0"/>
              <a:t> of surfaces are in the study area? 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Where</a:t>
            </a:r>
            <a:r>
              <a:rPr lang="en-US" sz="1800" dirty="0"/>
              <a:t> are the wetlands? </a:t>
            </a:r>
            <a:r>
              <a:rPr lang="en-US" sz="1800" b="1" dirty="0">
                <a:solidFill>
                  <a:schemeClr val="tx2"/>
                </a:solidFill>
              </a:rPr>
              <a:t>How much </a:t>
            </a:r>
            <a:r>
              <a:rPr lang="en-US" sz="1800" dirty="0"/>
              <a:t>the surfaces changed?</a:t>
            </a:r>
          </a:p>
          <a:p>
            <a:pPr lvl="1">
              <a:defRPr/>
            </a:pPr>
            <a:r>
              <a:rPr lang="en-US" sz="2000" b="1" dirty="0">
                <a:solidFill>
                  <a:schemeClr val="tx2"/>
                </a:solidFill>
              </a:rPr>
              <a:t>Ecosystems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How is </a:t>
            </a:r>
            <a:r>
              <a:rPr lang="en-US" sz="1800" dirty="0"/>
              <a:t>the status of the ecosystems? </a:t>
            </a:r>
            <a:r>
              <a:rPr lang="en-US" sz="1800" b="1" dirty="0">
                <a:solidFill>
                  <a:schemeClr val="tx2"/>
                </a:solidFill>
              </a:rPr>
              <a:t>How intense/rapid </a:t>
            </a:r>
            <a:r>
              <a:rPr lang="en-US" sz="1800" dirty="0"/>
              <a:t>are the processes?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Where are </a:t>
            </a:r>
            <a:r>
              <a:rPr lang="en-US" sz="1800" dirty="0"/>
              <a:t>hot spot areas?</a:t>
            </a:r>
          </a:p>
          <a:p>
            <a:pPr lvl="1">
              <a:defRPr/>
            </a:pPr>
            <a:r>
              <a:rPr lang="en-US" sz="1800" b="1" dirty="0" smtClean="0">
                <a:solidFill>
                  <a:schemeClr val="tx2"/>
                </a:solidFill>
              </a:rPr>
              <a:t>Forestry</a:t>
            </a:r>
            <a:endParaRPr lang="en-US" sz="1800" b="1" dirty="0">
              <a:solidFill>
                <a:schemeClr val="tx2"/>
              </a:solidFill>
            </a:endParaRP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Where</a:t>
            </a:r>
            <a:r>
              <a:rPr lang="en-US" sz="1800" dirty="0"/>
              <a:t> is the forest?  </a:t>
            </a:r>
            <a:r>
              <a:rPr lang="en-US" sz="1800" b="1" dirty="0">
                <a:solidFill>
                  <a:schemeClr val="tx2"/>
                </a:solidFill>
              </a:rPr>
              <a:t>Which is </a:t>
            </a:r>
            <a:r>
              <a:rPr lang="en-US" sz="1800" dirty="0"/>
              <a:t>the available timber volume?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How many </a:t>
            </a:r>
            <a:r>
              <a:rPr lang="en-US" sz="1800" dirty="0"/>
              <a:t>hectares have been deforested? </a:t>
            </a:r>
            <a:endParaRPr lang="en-US" sz="1800" dirty="0" smtClean="0"/>
          </a:p>
          <a:p>
            <a:pPr lvl="1">
              <a:defRPr/>
            </a:pPr>
            <a:r>
              <a:rPr lang="en-US" sz="2000" b="1" dirty="0">
                <a:solidFill>
                  <a:schemeClr val="tx2"/>
                </a:solidFill>
              </a:rPr>
              <a:t>Agronomy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 smtClean="0">
                <a:solidFill>
                  <a:schemeClr val="tx2"/>
                </a:solidFill>
              </a:rPr>
              <a:t>What </a:t>
            </a:r>
            <a:r>
              <a:rPr lang="en-US" sz="1800" dirty="0"/>
              <a:t>is cultivated</a:t>
            </a:r>
            <a:r>
              <a:rPr lang="en-US" sz="1800" b="1" dirty="0" smtClean="0">
                <a:solidFill>
                  <a:schemeClr val="tx2"/>
                </a:solidFill>
              </a:rPr>
              <a:t>? How much</a:t>
            </a:r>
            <a:r>
              <a:rPr lang="en-US" sz="1800" dirty="0" smtClean="0"/>
              <a:t>?  </a:t>
            </a:r>
            <a:r>
              <a:rPr lang="en-US" sz="1800" b="1" dirty="0">
                <a:solidFill>
                  <a:schemeClr val="tx2"/>
                </a:solidFill>
              </a:rPr>
              <a:t>When</a:t>
            </a:r>
            <a:r>
              <a:rPr lang="en-US" sz="1800" dirty="0"/>
              <a:t> is started the season? 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chemeClr val="tx2"/>
                </a:solidFill>
              </a:rPr>
              <a:t>How much </a:t>
            </a:r>
            <a:r>
              <a:rPr lang="en-US" sz="1800" dirty="0"/>
              <a:t>rice/corn/wheat </a:t>
            </a:r>
            <a:r>
              <a:rPr lang="en-US" sz="1800" dirty="0" smtClean="0"/>
              <a:t>production is </a:t>
            </a:r>
            <a:r>
              <a:rPr lang="en-US" sz="1800" dirty="0"/>
              <a:t>forecasted? </a:t>
            </a:r>
            <a:r>
              <a:rPr lang="en-US" sz="1800" b="1" dirty="0">
                <a:solidFill>
                  <a:schemeClr val="tx2"/>
                </a:solidFill>
              </a:rPr>
              <a:t>Are we </a:t>
            </a:r>
            <a:r>
              <a:rPr lang="en-US" sz="1800" dirty="0"/>
              <a:t>likely to face a shortage of the production? </a:t>
            </a:r>
          </a:p>
          <a:p>
            <a:pPr marL="1014730" lvl="2" indent="-374650" algn="just">
              <a:lnSpc>
                <a:spcPct val="130000"/>
              </a:lnSpc>
              <a:defRPr/>
            </a:pPr>
            <a:endParaRPr lang="en-US" sz="1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37127"/>
            <a:ext cx="792000" cy="80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792000" cy="69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792000" cy="79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792000" cy="7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99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1475656" y="946919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Nilemeter</a:t>
            </a:r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: first </a:t>
            </a:r>
            <a:r>
              <a:rPr lang="it-IT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monitoring</a:t>
            </a:r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systems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Picture 2" descr="http://1.bp.blogspot.com/-v-Ol6_hniQU/T8pxVrZ99qI/AAAAAAAAAXw/OqUr4xnv1uo/s1600/nilome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12" y="4133394"/>
            <a:ext cx="432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4/4f/Cairo_Nilometer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12" y="946919"/>
            <a:ext cx="4320000" cy="287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79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35436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S4A: System </a:t>
            </a:r>
            <a:r>
              <a:rPr lang="it-IT" dirty="0" err="1" smtClean="0"/>
              <a:t>Demonstration</a:t>
            </a:r>
            <a:endParaRPr lang="it-IT" dirty="0"/>
          </a:p>
        </p:txBody>
      </p:sp>
      <p:pic>
        <p:nvPicPr>
          <p:cNvPr id="2050" name="Picture 2" descr="http://3.bp.blogspot.com/_8Da1efS_TU8/S_0bSpRhikI/AAAAAAAAACM/sse-7zxFmXk/s1600/geoport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0" t="31954" r="22958" b="7692"/>
          <a:stretch/>
        </p:blipFill>
        <p:spPr bwMode="auto">
          <a:xfrm>
            <a:off x="4110888" y="1434349"/>
            <a:ext cx="4925541" cy="44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1475656" y="1124744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5148064" y="1185714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2339752" y="2303657"/>
            <a:ext cx="302433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2351981" y="3455785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3635896" y="3455785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4932040" y="3455785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4" descr="C:\Users\Admin\Desktop\Mappa colture luglio 2014_prelimina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374"/>
          <a:stretch/>
        </p:blipFill>
        <p:spPr bwMode="auto">
          <a:xfrm>
            <a:off x="42392" y="1002751"/>
            <a:ext cx="1301958" cy="96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D:\Francesco\NUTINI\Projects\S4A\R_code\output\map\EF_mean\12EF_me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" t="9649" r="8880" b="12851"/>
          <a:stretch/>
        </p:blipFill>
        <p:spPr bwMode="auto">
          <a:xfrm>
            <a:off x="107504" y="1988840"/>
            <a:ext cx="1505639" cy="85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D:\Francesco\NUTINI\Projects\S4A\R_code\output\map\EF_mean\12EF_me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" t="9649" r="8880" b="12851"/>
          <a:stretch/>
        </p:blipFill>
        <p:spPr bwMode="auto">
          <a:xfrm>
            <a:off x="259904" y="2141240"/>
            <a:ext cx="1505639" cy="85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D:\Francesco\NUTINI\Projects\S4A\R_code\output\map\EF_mean\12EF_me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" t="9649" r="8880" b="12851"/>
          <a:stretch/>
        </p:blipFill>
        <p:spPr bwMode="auto">
          <a:xfrm>
            <a:off x="412304" y="2293640"/>
            <a:ext cx="1505639" cy="85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Mappa colture luglio 2014_preliminar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374"/>
          <a:stretch/>
        </p:blipFill>
        <p:spPr bwMode="auto">
          <a:xfrm>
            <a:off x="3635896" y="1028593"/>
            <a:ext cx="1301958" cy="96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475656" y="129924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map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589314" y="2372559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Stress </a:t>
            </a:r>
            <a:r>
              <a:rPr lang="it-IT" dirty="0" err="1" smtClean="0"/>
              <a:t>indicator</a:t>
            </a:r>
            <a:r>
              <a:rPr lang="it-IT" dirty="0" smtClean="0"/>
              <a:t> – EF- 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369707" y="3595155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Phenological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endParaRPr lang="it-IT" dirty="0"/>
          </a:p>
        </p:txBody>
      </p:sp>
      <p:pic>
        <p:nvPicPr>
          <p:cNvPr id="31" name="Immagine 30" descr="C:\Users\Mirco\Google Drive\ERMES\Dissemination_Material\Various_Images\Example_Figures_regional_Service\Regional_Maps_Examples\ERMES_Phenology_Sowing_Dates_2013.t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5" t="26993" r="42856" b="40253"/>
          <a:stretch/>
        </p:blipFill>
        <p:spPr bwMode="auto">
          <a:xfrm>
            <a:off x="107504" y="3228229"/>
            <a:ext cx="2148012" cy="1166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Freccia a destra 31"/>
          <p:cNvSpPr/>
          <p:nvPr/>
        </p:nvSpPr>
        <p:spPr>
          <a:xfrm>
            <a:off x="1165122" y="4535905"/>
            <a:ext cx="5279085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a destra 33"/>
          <p:cNvSpPr/>
          <p:nvPr/>
        </p:nvSpPr>
        <p:spPr>
          <a:xfrm>
            <a:off x="2663813" y="5240117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/>
          <p:cNvSpPr/>
          <p:nvPr/>
        </p:nvSpPr>
        <p:spPr>
          <a:xfrm>
            <a:off x="3714483" y="5240117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/>
          <p:cNvSpPr/>
          <p:nvPr/>
        </p:nvSpPr>
        <p:spPr>
          <a:xfrm>
            <a:off x="4765154" y="5240117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/>
          <p:cNvSpPr/>
          <p:nvPr/>
        </p:nvSpPr>
        <p:spPr>
          <a:xfrm>
            <a:off x="4110888" y="5877272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74690" y="5409309"/>
            <a:ext cx="792088" cy="676310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ttangolo 41"/>
          <p:cNvSpPr/>
          <p:nvPr/>
        </p:nvSpPr>
        <p:spPr>
          <a:xfrm>
            <a:off x="261864" y="4518542"/>
            <a:ext cx="681580" cy="801967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Rettangolo 44"/>
          <p:cNvSpPr/>
          <p:nvPr/>
        </p:nvSpPr>
        <p:spPr>
          <a:xfrm>
            <a:off x="3216076" y="5824565"/>
            <a:ext cx="735649" cy="581152"/>
          </a:xfrm>
          <a:prstGeom prst="rect">
            <a:avLst/>
          </a:prstGeom>
          <a:blipFill rotWithShape="0">
            <a:blip r:embed="rId8" cstate="print"/>
            <a:srcRect/>
            <a:stretch>
              <a:fillRect l="-16435" t="-18795" r="-9770" b="-23778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CasellaDiTesto 46"/>
          <p:cNvSpPr txBox="1"/>
          <p:nvPr/>
        </p:nvSpPr>
        <p:spPr>
          <a:xfrm>
            <a:off x="3055488" y="4675275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Meteo data</a:t>
            </a:r>
            <a:endParaRPr lang="it-IT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2603661" y="5320509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Field data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4110888" y="6016642"/>
            <a:ext cx="6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UAV</a:t>
            </a:r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5338650"/>
              </p:ext>
            </p:extLst>
          </p:nvPr>
        </p:nvGraphicFramePr>
        <p:xfrm>
          <a:off x="206149" y="6522948"/>
          <a:ext cx="6238057" cy="218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1151"/>
                <a:gridCol w="891151"/>
                <a:gridCol w="891151"/>
                <a:gridCol w="891151"/>
                <a:gridCol w="891151"/>
                <a:gridCol w="891151"/>
                <a:gridCol w="891151"/>
              </a:tblGrid>
              <a:tr h="21842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Mar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effectLst/>
                        </a:rPr>
                        <a:t>Apr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effectLst/>
                        </a:rPr>
                        <a:t>Mag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effectLst/>
                        </a:rPr>
                        <a:t>Giu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effectLst/>
                        </a:rPr>
                        <a:t>Lug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Ago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Set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51" name="Freccia a destra 50"/>
          <p:cNvSpPr/>
          <p:nvPr/>
        </p:nvSpPr>
        <p:spPr>
          <a:xfrm>
            <a:off x="1613143" y="5225671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48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MAURO TODESCHINI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WP3 </a:t>
            </a:r>
            <a:r>
              <a:rPr lang="it-IT" b="1" i="1" dirty="0" smtClean="0"/>
              <a:t>AERO </a:t>
            </a:r>
            <a:r>
              <a:rPr lang="it-IT" b="1" i="1" dirty="0"/>
              <a:t>progettazione e sviluppo di ambienti a supporto delle riprese da piattaforme UAV</a:t>
            </a:r>
            <a:endParaRPr lang="it-IT" i="1" dirty="0"/>
          </a:p>
        </p:txBody>
      </p:sp>
      <p:pic>
        <p:nvPicPr>
          <p:cNvPr id="9218" name="Picture 2" descr="http://space4agri.irea.cnr.it/it/img/20140717_DroneAGE_ITIA_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45239"/>
            <a:ext cx="4104456" cy="20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02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Realtà virtuale e ricerca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6216" y="5013175"/>
            <a:ext cx="2170584" cy="864097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Berlin Sans FB" panose="020E0602020502020306" pitchFamily="34" charset="0"/>
              </a:rPr>
              <a:t> testo slide</a:t>
            </a:r>
            <a:endParaRPr lang="it-IT" sz="2400" dirty="0">
              <a:latin typeface="Berlin Sans FB" panose="020E0602020502020306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magine 11" descr="dmcla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3511" y="1087842"/>
            <a:ext cx="3538449" cy="2670544"/>
          </a:xfrm>
          <a:prstGeom prst="roundRect">
            <a:avLst>
              <a:gd name="adj" fmla="val 35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49" descr="D:\Condivisa_Greci\VirtualHangar\screenshots\GIOVE Virtual Hangar-Trainer_16_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04810" y="1180760"/>
            <a:ext cx="4237426" cy="2573160"/>
          </a:xfrm>
          <a:prstGeom prst="roundRect">
            <a:avLst>
              <a:gd name="adj" fmla="val 32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  <a:extLst/>
        </p:spPr>
      </p:pic>
      <p:pic>
        <p:nvPicPr>
          <p:cNvPr id="14" name="Picture 6" descr="D:\Condivisa_Greci\VirtualHangar\screenshots\GIOVE Virtual Hangar-Trainee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02279" y="2363106"/>
            <a:ext cx="1728192" cy="1296658"/>
          </a:xfrm>
          <a:prstGeom prst="roundRect">
            <a:avLst>
              <a:gd name="adj" fmla="val 55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4" name="Gruppo 16"/>
          <p:cNvGrpSpPr/>
          <p:nvPr/>
        </p:nvGrpSpPr>
        <p:grpSpPr>
          <a:xfrm>
            <a:off x="3350151" y="3814429"/>
            <a:ext cx="3110689" cy="1965928"/>
            <a:chOff x="1000125" y="1728788"/>
            <a:chExt cx="7200000" cy="4275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25" y="1728788"/>
              <a:ext cx="7200000" cy="4275000"/>
            </a:xfrm>
            <a:prstGeom prst="roundRect">
              <a:avLst>
                <a:gd name="adj" fmla="val 359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9" name="Picture 4" descr="D:\Marco\Immagini\DiFac\virtualfactory05_gpv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778" y="2313712"/>
              <a:ext cx="4424075" cy="3388526"/>
            </a:xfrm>
            <a:prstGeom prst="roundRect">
              <a:avLst>
                <a:gd name="adj" fmla="val 359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5" name="Picture 2" descr="Image7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15501" y="3814429"/>
            <a:ext cx="2021281" cy="1967089"/>
          </a:xfrm>
          <a:prstGeom prst="roundRect">
            <a:avLst>
              <a:gd name="adj" fmla="val 28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AutoShape 2" descr="mailbox://S%7C/PortableApps/ThunderbirdPortable/Data/profile/Mail/smtp1/Inbox?number=1390737572&amp;part=1.2&amp;type=image/jpeg&amp;filename=sportcityR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511" y="3814429"/>
            <a:ext cx="2621979" cy="1961364"/>
          </a:xfrm>
          <a:prstGeom prst="roundRect">
            <a:avLst>
              <a:gd name="adj" fmla="val 35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 arrotondato 47"/>
          <p:cNvSpPr/>
          <p:nvPr/>
        </p:nvSpPr>
        <p:spPr>
          <a:xfrm>
            <a:off x="6530122" y="3226102"/>
            <a:ext cx="706173" cy="708139"/>
          </a:xfrm>
          <a:prstGeom prst="roundRect">
            <a:avLst>
              <a:gd name="adj" fmla="val 544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arrotondato 45"/>
          <p:cNvSpPr/>
          <p:nvPr/>
        </p:nvSpPr>
        <p:spPr>
          <a:xfrm>
            <a:off x="6876255" y="1218276"/>
            <a:ext cx="1584177" cy="2548203"/>
          </a:xfrm>
          <a:prstGeom prst="roundRect">
            <a:avLst>
              <a:gd name="adj" fmla="val 544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arrotondato 43"/>
          <p:cNvSpPr/>
          <p:nvPr/>
        </p:nvSpPr>
        <p:spPr>
          <a:xfrm>
            <a:off x="683568" y="1222979"/>
            <a:ext cx="5112567" cy="1296086"/>
          </a:xfrm>
          <a:prstGeom prst="roundRect">
            <a:avLst>
              <a:gd name="adj" fmla="val 544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683568" y="3534053"/>
            <a:ext cx="7776864" cy="2318914"/>
          </a:xfrm>
          <a:prstGeom prst="roundRect">
            <a:avLst>
              <a:gd name="adj" fmla="val 544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 descr="Network, Antenna, Wireless, Wireless Lan, Mob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277" y="1321710"/>
            <a:ext cx="956047" cy="9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Notebook, Computer, Lapt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753" y="1357227"/>
            <a:ext cx="1080121" cy="90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Notebook, Computer, Lapt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2088" y="1444278"/>
            <a:ext cx="1080122" cy="9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tangolo arrotondato 49"/>
          <p:cNvSpPr/>
          <p:nvPr/>
        </p:nvSpPr>
        <p:spPr>
          <a:xfrm>
            <a:off x="5874658" y="2522595"/>
            <a:ext cx="1003773" cy="1011945"/>
          </a:xfrm>
          <a:prstGeom prst="roundRect">
            <a:avLst>
              <a:gd name="adj" fmla="val 54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bidirezionale orizzontale 54"/>
          <p:cNvSpPr/>
          <p:nvPr/>
        </p:nvSpPr>
        <p:spPr>
          <a:xfrm>
            <a:off x="2296726" y="1709584"/>
            <a:ext cx="416658" cy="19547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bidirezionale orizzontale 57"/>
          <p:cNvSpPr/>
          <p:nvPr/>
        </p:nvSpPr>
        <p:spPr>
          <a:xfrm>
            <a:off x="3945315" y="1695181"/>
            <a:ext cx="416658" cy="19547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Segnaposto contenuto 2"/>
          <p:cNvSpPr txBox="1">
            <a:spLocks/>
          </p:cNvSpPr>
          <p:nvPr/>
        </p:nvSpPr>
        <p:spPr>
          <a:xfrm>
            <a:off x="2227346" y="3865938"/>
            <a:ext cx="1082642" cy="164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osgEarth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Qt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, C++, Java,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Boost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, 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signal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/slot, pub/sub pattern, Scala,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Akka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,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actor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 model, </a:t>
            </a:r>
            <a:r>
              <a:rPr lang="it-IT" sz="1050" dirty="0" err="1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P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rotocol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 Buffers,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message</a:t>
            </a:r>
            <a:r>
              <a:rPr lang="it-IT" sz="105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 </a:t>
            </a:r>
            <a:r>
              <a:rPr lang="it-IT" sz="1050" dirty="0" err="1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queues</a:t>
            </a:r>
            <a:endParaRPr lang="it-IT" sz="1050" dirty="0" smtClean="0">
              <a:latin typeface="Calibri" panose="020F0502020204030204" pitchFamily="34" charset="0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84" name="Immagin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8671" y="3869206"/>
            <a:ext cx="1710496" cy="885204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1650" y="4367041"/>
            <a:ext cx="888012" cy="608923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3229" y="3393291"/>
            <a:ext cx="1047967" cy="495627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0504" y="2787320"/>
            <a:ext cx="732472" cy="697111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1976" y="4868138"/>
            <a:ext cx="1046028" cy="667698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06" y="3760119"/>
            <a:ext cx="3984215" cy="1881001"/>
          </a:xfrm>
          <a:prstGeom prst="rect">
            <a:avLst/>
          </a:prstGeom>
        </p:spPr>
      </p:pic>
      <p:sp>
        <p:nvSpPr>
          <p:cNvPr id="91" name="Freccia a destra 90"/>
          <p:cNvSpPr/>
          <p:nvPr/>
        </p:nvSpPr>
        <p:spPr>
          <a:xfrm>
            <a:off x="1962043" y="4514881"/>
            <a:ext cx="305133" cy="1921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Freccia a destra 93"/>
          <p:cNvSpPr/>
          <p:nvPr/>
        </p:nvSpPr>
        <p:spPr>
          <a:xfrm>
            <a:off x="3115670" y="4514881"/>
            <a:ext cx="305133" cy="1921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Freccia a destra 94"/>
          <p:cNvSpPr/>
          <p:nvPr/>
        </p:nvSpPr>
        <p:spPr>
          <a:xfrm>
            <a:off x="7579582" y="2444791"/>
            <a:ext cx="305133" cy="1921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bidirezionale orizzontale 58"/>
          <p:cNvSpPr/>
          <p:nvPr/>
        </p:nvSpPr>
        <p:spPr>
          <a:xfrm>
            <a:off x="6117957" y="1774906"/>
            <a:ext cx="416658" cy="19547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Segnaposto contenuto 2"/>
          <p:cNvSpPr txBox="1">
            <a:spLocks/>
          </p:cNvSpPr>
          <p:nvPr/>
        </p:nvSpPr>
        <p:spPr>
          <a:xfrm>
            <a:off x="6979107" y="1218204"/>
            <a:ext cx="1429382" cy="266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DroneAGE</a:t>
            </a:r>
          </a:p>
        </p:txBody>
      </p:sp>
      <p:sp>
        <p:nvSpPr>
          <p:cNvPr id="105" name="Segnaposto contenuto 2"/>
          <p:cNvSpPr txBox="1">
            <a:spLocks/>
          </p:cNvSpPr>
          <p:nvPr/>
        </p:nvSpPr>
        <p:spPr>
          <a:xfrm>
            <a:off x="4340754" y="2236530"/>
            <a:ext cx="1357777" cy="266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s</a:t>
            </a: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tazione di terra</a:t>
            </a:r>
          </a:p>
        </p:txBody>
      </p:sp>
      <p:sp>
        <p:nvSpPr>
          <p:cNvPr id="106" name="Segnaposto contenuto 2"/>
          <p:cNvSpPr txBox="1">
            <a:spLocks/>
          </p:cNvSpPr>
          <p:nvPr/>
        </p:nvSpPr>
        <p:spPr>
          <a:xfrm>
            <a:off x="2665300" y="2244713"/>
            <a:ext cx="1354959" cy="266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comunicazione</a:t>
            </a:r>
          </a:p>
        </p:txBody>
      </p:sp>
      <p:sp>
        <p:nvSpPr>
          <p:cNvPr id="107" name="Segnaposto contenuto 2"/>
          <p:cNvSpPr txBox="1">
            <a:spLocks/>
          </p:cNvSpPr>
          <p:nvPr/>
        </p:nvSpPr>
        <p:spPr>
          <a:xfrm>
            <a:off x="1057437" y="2244713"/>
            <a:ext cx="864097" cy="266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drone</a:t>
            </a:r>
          </a:p>
        </p:txBody>
      </p:sp>
      <p:sp>
        <p:nvSpPr>
          <p:cNvPr id="120" name="Segnaposto contenuto 2"/>
          <p:cNvSpPr txBox="1">
            <a:spLocks/>
          </p:cNvSpPr>
          <p:nvPr/>
        </p:nvSpPr>
        <p:spPr>
          <a:xfrm>
            <a:off x="5786225" y="1217904"/>
            <a:ext cx="1077375" cy="431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p</a:t>
            </a: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ianificazione della missione</a:t>
            </a:r>
          </a:p>
        </p:txBody>
      </p:sp>
      <p:sp>
        <p:nvSpPr>
          <p:cNvPr id="121" name="Segnaposto contenuto 2"/>
          <p:cNvSpPr txBox="1">
            <a:spLocks/>
          </p:cNvSpPr>
          <p:nvPr/>
        </p:nvSpPr>
        <p:spPr>
          <a:xfrm>
            <a:off x="5792891" y="2112037"/>
            <a:ext cx="1077375" cy="431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it-IT" sz="1200" dirty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c</a:t>
            </a:r>
            <a:r>
              <a:rPr lang="it-IT" sz="1200" dirty="0" smtClean="0">
                <a:latin typeface="Calibri" panose="020F0502020204030204" pitchFamily="34" charset="0"/>
                <a:cs typeface="Calibri"/>
                <a:sym typeface="Wingdings" panose="05000000000000000000" pitchFamily="2" charset="2"/>
              </a:rPr>
              <a:t>ontrollo del volo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232" y="3617671"/>
            <a:ext cx="1255746" cy="7063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20" y="4897855"/>
            <a:ext cx="1293849" cy="8288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900" y="4108255"/>
            <a:ext cx="587820" cy="5256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366" y="4521815"/>
            <a:ext cx="888182" cy="645470"/>
          </a:xfrm>
          <a:prstGeom prst="rect">
            <a:avLst/>
          </a:prstGeom>
        </p:spPr>
      </p:pic>
      <p:cxnSp>
        <p:nvCxnSpPr>
          <p:cNvPr id="93" name="Connettore 1 92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260" y="2917583"/>
            <a:ext cx="644607" cy="532875"/>
          </a:xfrm>
          <a:prstGeom prst="rect">
            <a:avLst/>
          </a:prstGeom>
        </p:spPr>
      </p:pic>
      <p:graphicFrame>
        <p:nvGraphicFramePr>
          <p:cNvPr id="99" name="Tabella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3285048"/>
              </p:ext>
            </p:extLst>
          </p:nvPr>
        </p:nvGraphicFramePr>
        <p:xfrm>
          <a:off x="697475" y="2590319"/>
          <a:ext cx="5095416" cy="853440"/>
        </p:xfrm>
        <a:graphic>
          <a:graphicData uri="http://schemas.openxmlformats.org/drawingml/2006/table">
            <a:tbl>
              <a:tblPr bandCol="1">
                <a:tableStyleId>{8799B23B-EC83-4686-B30A-512413B5E67A}</a:tableStyleId>
              </a:tblPr>
              <a:tblGrid>
                <a:gridCol w="1698472"/>
                <a:gridCol w="1698472"/>
                <a:gridCol w="1698472"/>
              </a:tblGrid>
              <a:tr h="848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Enrica R.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Studi: laurea in</a:t>
                      </a:r>
                      <a:r>
                        <a:rPr lang="it-IT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i</a:t>
                      </a:r>
                      <a:r>
                        <a:rPr lang="it-IT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ngegneria matematica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Competenze: </a:t>
                      </a:r>
                      <a:r>
                        <a:rPr lang="it-IT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pianificazione automatica di percorsi</a:t>
                      </a:r>
                      <a:endParaRPr lang="it-IT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Mauro T.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Studi: laurea in informatica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Competenze: networking,</a:t>
                      </a:r>
                      <a:r>
                        <a:rPr lang="it-IT" sz="1000" baseline="0" dirty="0" smtClean="0"/>
                        <a:t> sistemi, sicurezza, simulazione fisica</a:t>
                      </a:r>
                      <a:endParaRPr lang="it-IT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Giampaolo V.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Studi: laurea in informatica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Competenze: </a:t>
                      </a:r>
                      <a:r>
                        <a:rPr lang="it-IT" sz="1000" baseline="0" dirty="0" smtClean="0"/>
                        <a:t>ambienti virtuali, ambienti immersivi, interazione uomo macchina</a:t>
                      </a:r>
                      <a:endParaRPr lang="it-IT" sz="10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0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1" name="Connettore 1 100"/>
          <p:cNvCxnSpPr/>
          <p:nvPr/>
        </p:nvCxnSpPr>
        <p:spPr>
          <a:xfrm>
            <a:off x="971600" y="913857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Realtà virtuale e droni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49" y="1073798"/>
            <a:ext cx="1711216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16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6" grpId="0" animBg="1"/>
      <p:bldP spid="44" grpId="0" animBg="1"/>
      <p:bldP spid="21" grpId="0" animBg="1"/>
      <p:bldP spid="50" grpId="0" animBg="1"/>
      <p:bldP spid="55" grpId="0" animBg="1"/>
      <p:bldP spid="58" grpId="0" animBg="1"/>
      <p:bldP spid="85" grpId="0"/>
      <p:bldP spid="91" grpId="0" animBg="1"/>
      <p:bldP spid="94" grpId="0" animBg="1"/>
      <p:bldP spid="95" grpId="0" animBg="1"/>
      <p:bldP spid="59" grpId="0" animBg="1"/>
      <p:bldP spid="104" grpId="0"/>
      <p:bldP spid="105" grpId="0"/>
      <p:bldP spid="106" grpId="0"/>
      <p:bldP spid="107" grpId="0"/>
      <p:bldP spid="120" grpId="0"/>
      <p:bldP spid="1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3" name="Connettore 1 92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1" name="Connettore 1 100"/>
          <p:cNvCxnSpPr/>
          <p:nvPr/>
        </p:nvCxnSpPr>
        <p:spPr>
          <a:xfrm>
            <a:off x="971600" y="913857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Realtà virtuale e droni</a:t>
            </a: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496" y="1046880"/>
            <a:ext cx="3666045" cy="241971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225677"/>
            <a:ext cx="3096344" cy="19764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0578" y="2996952"/>
            <a:ext cx="5110916" cy="27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69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3933056"/>
            <a:ext cx="4201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GLORIA BORDOGNA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WP4 </a:t>
            </a:r>
            <a:r>
              <a:rPr lang="it-IT" b="1" i="1" dirty="0" smtClean="0"/>
              <a:t>IN SITU: </a:t>
            </a:r>
            <a:r>
              <a:rPr lang="it-IT" b="1" i="1" dirty="0"/>
              <a:t>sviluppo di sistemi 2.0 per acquisizione dati e interscambio </a:t>
            </a:r>
            <a:r>
              <a:rPr lang="it-IT" b="1" i="1" dirty="0" smtClean="0"/>
              <a:t>informazioni</a:t>
            </a:r>
            <a:endParaRPr lang="it-IT" i="1" dirty="0"/>
          </a:p>
        </p:txBody>
      </p:sp>
      <p:pic>
        <p:nvPicPr>
          <p:cNvPr id="10242" name="Picture 2" descr="map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9"/>
            <a:ext cx="24705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8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7" name="Connettore 1 26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sp>
        <p:nvSpPr>
          <p:cNvPr id="15" name="Rettangolo 5"/>
          <p:cNvSpPr>
            <a:spLocks noChangeArrowheads="1"/>
          </p:cNvSpPr>
          <p:nvPr/>
        </p:nvSpPr>
        <p:spPr bwMode="auto">
          <a:xfrm>
            <a:off x="4860032" y="1268760"/>
            <a:ext cx="34198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b="1"/>
              <a:t>aree di </a:t>
            </a:r>
            <a:r>
              <a:rPr lang="it-IT" b="1" smtClean="0"/>
              <a:t>studio: </a:t>
            </a:r>
            <a:r>
              <a:rPr lang="it-IT" b="1" smtClean="0">
                <a:solidFill>
                  <a:srgbClr val="92D050"/>
                </a:solidFill>
              </a:rPr>
              <a:t> </a:t>
            </a:r>
            <a:r>
              <a:rPr lang="it-IT" smtClean="0"/>
              <a:t>ambiente</a:t>
            </a:r>
            <a:r>
              <a:rPr lang="it-IT"/>
              <a:t>, costruzioni, materiali, energia, salute, alimentazione, automazione, informazione, economia, matematica, beni culturali e scienze sociali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6250" t="3238"/>
          <a:stretch>
            <a:fillRect/>
          </a:stretch>
        </p:blipFill>
        <p:spPr bwMode="auto">
          <a:xfrm>
            <a:off x="851781" y="1196752"/>
            <a:ext cx="2160240" cy="215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3789" y="3501008"/>
            <a:ext cx="2088232" cy="18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4030" y="3501009"/>
            <a:ext cx="213604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84030" y="1412776"/>
            <a:ext cx="2088232" cy="182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89297" y="3140969"/>
            <a:ext cx="248310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1296144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it-IT" sz="2800" dirty="0" smtClean="0">
                <a:latin typeface="Berlin Sans FB" panose="020E0602020502020306" pitchFamily="34" charset="0"/>
              </a:rPr>
              <a:t>Progetto Space4Agri</a:t>
            </a:r>
            <a:r>
              <a:rPr lang="it-IT" sz="2400" b="1" dirty="0" smtClean="0">
                <a:latin typeface="Berlin Sans FB" panose="020E0602020502020306" pitchFamily="34" charset="0"/>
              </a:rPr>
              <a:t/>
            </a:r>
            <a:br>
              <a:rPr lang="it-IT" sz="2400" b="1" dirty="0" smtClean="0">
                <a:latin typeface="Berlin Sans FB" panose="020E0602020502020306" pitchFamily="34" charset="0"/>
              </a:rPr>
            </a:br>
            <a:r>
              <a:rPr lang="it-IT" sz="1800" dirty="0" smtClean="0">
                <a:latin typeface="Berlin Sans FB" panose="020E0602020502020306" pitchFamily="34" charset="0"/>
              </a:rPr>
              <a:t>Sviluppo di metodologie aerospaziali innovative di Osservazione della Terra a supporto del settore agricolo in Lombardia</a:t>
            </a:r>
            <a:endParaRPr lang="en-US" sz="1800" dirty="0" smtClean="0">
              <a:latin typeface="Berlin Sans FB" panose="020E0602020502020306" pitchFamily="34" charset="0"/>
            </a:endParaRPr>
          </a:p>
        </p:txBody>
      </p:sp>
      <p:sp>
        <p:nvSpPr>
          <p:cNvPr id="5" name="AutoShape 4" descr="data:image/jpeg;base64,/9j/4AAQSkZJRgABAQAAAQABAAD/2wCEAAkGBhQQEBUUEBQUFRUVGBkXFhYYGBcXHRgVGBgYFxcdGhcYHCceGBkjGhoXHzAgJCcpLCwsGh4xNTAqNyYsLCkBCQoKDgwOGg8PGi8kHyQuLDQ1LjUpLzUpLyo1KS8sLDItLjU0LDQwNS4vKS0sLSw0NCwsMCwsLy8sKSwsKiksLP/AABEIAH8AhgMBIgACEQEDEQH/xAAbAAACAgMBAAAAAAAAAAAAAAAABQQGAQIDB//EAD4QAAIBAgMFBwEFBAoDAAAAAAECAwARBBIhBQYxQVETImFxgZGhMhRDUrHwQnLB0QcWIyQzNGKCsuFTkvH/xAAbAQABBQEBAAAAAAAAAAAAAAAAAgMEBQYBB//EADMRAAEDAgMECgIBBQEAAAAAAAEAAgMEESExQQUSUWETFCJxgZGhscHR4fBCBiMkMlIV/9oADAMBAAIRAxEAPwD3CiiihCKKKL0IRVa30EiIkkbMoVrOV1OU8TbnarLWkkYYEMLg8RSXC+iS4bzSL2Vdw0mLyh4ZYcSh4XuhPrqK6f1oaP8AzOHlj/1AZ1914Cku19knC4lXiMsULfU0Wtm5ErwI9KcYLFYlheGbD4lfG6N5d24B8xTrY2OF2n8e4UHpZGuLTe/mD8qdhN58PL9Mq36E2PsaZJMrfSQfI3qsY4RtY4zBBQTZpQVYLfmWWzWvbUi1H9T4WF8PNInTK+YexvQYyNf3vH0nWzuOl/Q+R+08x22YYf8AEdV8L60pbf3Cg2zMfSkWP/o9kJzfaFa/NwV+bmiHYH2cf3nBiRR95EzMR4lCbn0p1tOwtuX48B+VEfV1IdYRgDibn2Vowe9uGlNlkAPQ6U3RwRcEEdRVCl2JhJVDooyNweNiCD0KNcX8DURNpT7MlVS3axMMynXVf4MOlRo92RxZGbuGbSLO/KkuqJIWh84G6f5A3HjwXpVFRNm7RWeMOhuD8VLvQDdTUUUUV1CL0UUUIRRRRehCK44nFLGuZjYfnW80oVSWNgKq+IxJnk1YKOV+AH86r62sEA3Ri45KRDD0hucgtsXth3YEaKCCB5detRMLhI10ESyC5K2PZyrc3sG0DgX01BphtbZ6x95b94+g/wDtQMLCWbufUBcen8apoq2qpJy13ava4+lJlpYKiMOGFtV2w+0Y2QMk+JjU/wDkQuvQ95lP51Fjw8Cli8UWJW+YSQlAwB1s0YYcOovXDbm05MGqNFeNpGYsnFSAASch+kknlb5qBHvJJiLh8JHNf9pEYMPEOL2PjW3gaZYxKwYHwPwshPMyKQxP/wBhyuPn2Vy2fjoiOyWCZVOlnjfLr1JuLUvwmfD7R7CMloXTPkNz2fEaE8BccPHwrvstpDHnxEssFj9LtEbjqTkv761ptHbOFXOVxCq72DOvfbKOSkaL/wBk02Gm5AF7+KlOcCxribWx0GHBLoMNmxOKMI/s2dVAHAyAXcjy1ufGlu80MmIeOOCKR1iUjOFNmcm7WJFiBTNd7IEUR4ZZyqiwWNAPctcknrWH2riXBMeDkNtbyu3/AB7tMxxysqTUBmNgMSBh7pEr4JKYU5fhck2BPNK93trybOYriI5AjcLgjXwvp7Vf9mbVjxCZ4muPkedVBp8RiIV7WaFI5FBCLGXOU/vcD66U03N2UkGfI7Ne2jAD1sCabqJ4eksHDfJxaMuafoY52tAsTHbAnAq0XoooourBFFFFCEUUVpNLlUseAF64TYXKM0i3gxt27McBqfPlS5cExUMoJBvw5W61zeUsxY8Sb+pqdit4I4YsmIZVJBuo+q3LurwPnasnFEdozvOPK3orSWVtHGLkAa3UKWZmJJPHjUnZu0TETzFjpYanlrSBt58OOCzHx7g+CTXSLeHDtxaRP3lBHuhP5U+3Y+0ondKGY96i/wDsbPf/AG98JptC2IZGzdm6sTfIJQcwAOjWtqAfeqltPa+JEjxvNJ3GK2By8DbgtP5dpxLbIRO7fRHHc3PLMbaDw4/nWBuTJiS8ksqrKTdlC3UHkLg8QPOtNseSeNn+aABpcY81ntrxMnd/hEk62OCV4Ld0YiBXMjdtJnyBtVbIbZcx4ObEjXlwrluxsJpsSFdDlS7MCLXy8FN+psPK9WLd+NEIw2IcK+HmzKpNhJm+i1+PeNx6U1kxU5MoiILoQyq3AqD3l8Lip1RtAxPEX/eAPBRabZjJWiY/wzGZKlpssohOZc5Byg6IG5d0cbVTsPhJcPtFUxEuZpVPfBPFwyrceBFrcNRVpTawxWBaZlKAXJ4MbIe8RbjwIpDgnOV8biI0OYoIlb6goIVcoNh43vfQmo9Ix0Jey2HHUlTK0sm6NzTjnyDf3BdMKP7CIDTIDGR0dCQ/ue961IwmJMbhhy4+I51o6FWlLZQ0kgcotyEsLHvEC7HnbStKw+03NZWOfE6+N/HVauga40zWvFtPDRXWKQMARwIuKKWbv4jNGVP7J08j+jRWqp5+lia8aqtkZuOLU2vReiipCbRS/bcloSBxYge5qdJIFF2IAHM1St4t8BIexwoLuTYMOTHTu9Ta+vKkPhdO0xszPom5KhlON93lxKh4rHuZPs+EGaY6O44J1CnkRzb0FS8Nu3hsP/j3nlP1C/dB/XXWpWytl/ZU7KEZpm1lccvAHkBU5N3GI1YA+V6gzVD4G9W2e3AZu4lENIJ3dYrjcnJugHcoLbAwuLVlWMROBoy/y4EeFUgYBopJFIBeA5ipFwyqe9oeI4Hyr0zZOzmikbNwtYHkbn/qqficSp2wbaqziNvG6ZGHvVvsepqHwkTZi/oqnbVJTsex0YtcgKVs5EjxB7IBUxceaFuGVxq0d+V9R7VcsHGsKKpIBPy1rn4B9q8/wyASSYKRspWQth3/AASXuov0YW9fOpG8G9D5IUdSk8MgaQcjlGhB5g09NR9LMHjO1vDQ/aTTVwghLTlf1viPkcltvdiR2Mclh2vanI/MIvetfmLkUy2ft9HlXtv7GYi0iP3QwItdWOnjY1X94doxtiYxxjhFyPxM3fI9e6vhY1tsvbcUzOMUqF5WvnYXW1rKnWMDkQfOkdTPVGCUEluOGd76JHXh1x/ROADsLHI4aq7bL2SY8I0BsQO0VT1ViSp9jb0NKdrYRFxGFXKC8ceZ2bUdkgsQAeLXtbpUWOB4DbDzyRW+7cdqnpfUD3rKBzIZZ5VkfIY0CKVADfUTe2tQH7Qp2se8SC9jhiDfuVp1WVxZGYzmMcCLA3zWWYk3PE6nzrFF6K8+JubrYgWU/Y+JyOfEfkRRUFGtwrNWEFc+JgYFEkpw911dai7R2ikCF5DYD5rricQI0LMbAC5qiw32lO0stxhojw/EeQ/XXxrbWvfGwGZ4LOyy7lmtF3HIfugXcCXaRzyMYsLfQDjJ4D+dWTC7vwx5DGgUoCF04FrXY9WsLXPU1ts7D5rOwsBpGnJV8utTp5giljwFIbPdhI7LfjiV1tMGm7+07j8BYihWMaaDmeviTUebaqA2W7t0XX54Urj2m0zBezQ+YOg586re8G+zh2jwmVEGmdQLseduQFM0e9W3bT4Aa2S62eOibvTZnRWHeDef7LGble2YdyMa5fFj+r/NUfdWAy46K9yc+dj5XYn3t70pklLEliSTxJ1JPnVq2Yw2bAZX/wAxKto05qvVumuvoB1rStpxTRbgxccFknVbqycSPwY3H95lKt7pQ2NmK8mA9QAD811h3kDoExkQnC6K98rgdM3OkjuWJJuSTcnqTxrWpghbuBp0Vaal4kc9upy0TPFYzD/cwG/WRy9v9o09yaWsb1ipeAwmftDySN39QLD5NLADAmy50rvwrBu3tAyoYnPfQXQ9UHFf9vEeF6Z1TNl47sJ0k/CwJ8V4MPUXFXeZALFTdGGZD1U8K89/qfZ4ikFQwYOz716D/TVeZoTC84t9lzooorHrVqRgsPna3hf5FFMt3MP9THyH5n+FZrRUWzRLCHu1VZPUlryAk+/m0WZkw0X1ORceZsB+vGnWC2UqLHAv0RgFz+Jzrr56n2qubJH2ja7udRGGI9LKPzq4tjooyQXF73PPX0rR1Ba2JrXmwOJ58B5KhpAZJny2vbsjlbP1W2O2jHAuaVgo4Dj8Aamq1jt4oJj/AJlQvIFHH8NatEGLST6WB/XSt3w6t9SqfMA0lzIJ2brsRyKkkzsddhA7x+V5ptnegZDFhbhTo8h0Zx0A/ZWq1Xq+P3Lws2vZ5D1Tu/HD4qrbT/o7dD/YyK/RW7h9DwPxV5RzU0DBGwbo/dVltoUVbM8yP7Xd9Ku4XGrD3kXNJyZhop6qvM+J9qjTzs7FnJZjxJ1JrtjtmSwG0qMh8RofI8D6VIwP2X74Yj/aY7fIvVjdo7YxVNuvJ6N3Z78Etphs/YzyqXPciXVpG4ADp+I+Ap3BtbZ0OqYeSRuWex/M2+KV7c3lkxVlNkjH0xrw9etI6SR5s1tuZ+k8YYYhd7948B8lKmIubcOV+n86eYOHstnzSHjMyxJ+6pzMfLS3pSbDQ52AuFB4seAHMnyFT9ubTEuRIwRDEMsY69WPif1zpUgLiGhIgIY1zznaw8fwldWfdTaWYfZ3PG7RE8m4lfJuXjVYraNypBU2INwRyI4UirpmVULon5FFFVPpJmys09lfKALmw51jD4sTxLMOJ7sg6SDj6Ea052Fs+57RhoPp8T1ryU7PkFUacjEH04r1tlWx8AmbkQm+Aw3ZxhefPzrFSqK2bIwxoaMgqZxJN15rtDZmJwGIM8feBJJI1BB4hh0pngttYXEjVuwk5q30k+B4flV1ZARY60i2nuZh5rnLkbqunxXZGxzRiOdu8BkdVCbDNTvMlO618SDl4cFEfZUi6p3hyKm9dINtSx6P3v3tD70nk3HxEJvhpyPAEr+WlcZMTtKLRx2gH4lV/m1Vw2VGw3p5t3kVKO05LWnhJ5jFXHD7ejb6rqfHh7ipyukg0IYehrzdt55R/i4VPQOnyCRWYt7ov2oZFP8ApkB/5AVLZT1wGIa8cimTtGjOrm94Kv2I2dcWU6H9hxnU+h1FVjae58TXJjaI/ii7y+qHh6Vzw2/EQ+8mXwZFb5BpzhN8MO3GeP1DJ+elOsjqYzdgc0+YSHy0dQLPLXehVKn3Kl+4ZJR0Byt/6t/OoB3bxINuwkv+7/HhXq8eKhYZ0KMPxLZvlaJMdCwszIR0OvxU5u05YxaTdv5KA7YdPIbxkgea8zwe6s2a8kaAdHlVPe1zb2qxT7vTYmIR/wB1RF1XIsndPgx0151ZoNmwmzooI5cbexrEu0AWMSt2co+nOujAc117y8tDceFMtrKmV287dHdcp8bMpYWloJN15ztjc2fDLnIDqOJS5t5g628aQ162+IZ3AJ7KcD6GJMcqjp18x3hzFuNa2xsiIPHNEgVzN2bwkArmGrEW5Dj08BrVnHXlrT0gVNU7KaXAwnDn++iNwtjynM7ACBxqGH1kcCvS1+NX5UsLDhWI1sBW9VcsnSvMlrErR0tP1eIRA3siiiim1JRRRRQhFFqKKELm8CnioPmBUeTZELfVGh9BUyik7jeCErfdjDHjEntXJt0cKfuV+ac0V0C2SQY2HMDyVWxW4yhs2FkeFv8ASTao39V8aTZsW1uvOrlRXd53H5900aaIm9rdxI9lUJN1ZIVMiYqQSLqWYkgjoQdLVs21M+AMuNRG1PZ5bgueCsOaknW45a0+23gzNh5I1NiykCqyuxcRiowJciCJMkYBuC/Nj00FrefWhsu67tm+Xf4JqSC2EY0Pd4plHNlGGWVrskZmctqe6uUcdf2j7Uq2NiRipsOBc9mJJZLi1pHa9vz9xUmDYbY53kxPcYZUARibADUX00JJNvKrNhsEkf0qAeBNtTQ6USNswYcfpdZA/eBdkNNeV+GXNSRRQKKFMReiiihC/9k="/>
          <p:cNvSpPr>
            <a:spLocks noChangeAspect="1" noChangeArrowheads="1"/>
          </p:cNvSpPr>
          <p:nvPr/>
        </p:nvSpPr>
        <p:spPr bwMode="auto">
          <a:xfrm>
            <a:off x="307975" y="-427038"/>
            <a:ext cx="12763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NEREUS\CNR\Amministraz\LOGO_CNR\Logo CNR-2010-ITA-09-hig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808312" cy="4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69151"/>
            <a:ext cx="1398040" cy="73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 descr="http://www.cnr.it/istituti/logoidpajpg150.jpg?LO=01000000d9c8b7a60400000004000000aad100001b94ba43000000000100000000000000000000000000000000000000000000000000000000000000000000000000000000000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825890" cy="7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logo irea orizzanta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5805264"/>
            <a:ext cx="2118895" cy="980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259784" cy="29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42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smtClean="0">
                <a:solidFill>
                  <a:srgbClr val="0070C0"/>
                </a:solidFill>
              </a:rPr>
              <a:t>Obiettivi </a:t>
            </a:r>
            <a:r>
              <a:rPr lang="it-IT" sz="3600" b="1" dirty="0" smtClean="0">
                <a:solidFill>
                  <a:srgbClr val="0070C0"/>
                </a:solidFill>
              </a:rPr>
              <a:t>di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613" y="1139956"/>
            <a:ext cx="8514692" cy="238022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Progettare e realizzare un prototipo di Infrastruttura basata su Internet</a:t>
            </a:r>
          </a:p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di dati eterogenei di interesse agronomico per la Lombardia che integri e condivida in modalità standard</a:t>
            </a:r>
            <a:r>
              <a:rPr lang="it-IT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Dati autorevoli, Prodotti </a:t>
            </a:r>
            <a:r>
              <a:rPr lang="it-IT" sz="1800" b="1" dirty="0">
                <a:solidFill>
                  <a:schemeClr val="tx2">
                    <a:lumMod val="75000"/>
                  </a:schemeClr>
                </a:solidFill>
              </a:rPr>
              <a:t>di </a:t>
            </a: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ricerca , Dati di campo </a:t>
            </a:r>
            <a:endParaRPr lang="it-IT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7384"/>
            <a:ext cx="2070634" cy="8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37984"/>
            <a:ext cx="2062639" cy="8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275" y="2280946"/>
            <a:ext cx="1080120" cy="146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755" y="4532534"/>
            <a:ext cx="1584176" cy="11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17562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a destra 3"/>
          <p:cNvSpPr/>
          <p:nvPr/>
        </p:nvSpPr>
        <p:spPr>
          <a:xfrm rot="2039855">
            <a:off x="2741757" y="3211013"/>
            <a:ext cx="864096" cy="48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9250000">
            <a:off x="2690846" y="4500534"/>
            <a:ext cx="864096" cy="48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9152343">
            <a:off x="5983086" y="2962982"/>
            <a:ext cx="864096" cy="48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 rot="12350003">
            <a:off x="5853709" y="4524535"/>
            <a:ext cx="864096" cy="48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smtClean="0">
                <a:solidFill>
                  <a:srgbClr val="0070C0"/>
                </a:solidFill>
              </a:rPr>
              <a:t>Obiettivi </a:t>
            </a:r>
            <a:r>
              <a:rPr lang="it-IT" sz="3600" b="1" dirty="0" smtClean="0">
                <a:solidFill>
                  <a:srgbClr val="0070C0"/>
                </a:solidFill>
              </a:rPr>
              <a:t>di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764" y="631064"/>
            <a:ext cx="8514692" cy="691847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t-IT" sz="1800" b="1" dirty="0">
                <a:solidFill>
                  <a:schemeClr val="tx2">
                    <a:lumMod val="75000"/>
                  </a:schemeClr>
                </a:solidFill>
              </a:rPr>
              <a:t>Esempio:</a:t>
            </a:r>
          </a:p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Dati autorevoli: dichiarazioni delle colture, </a:t>
            </a:r>
            <a:endParaRPr lang="it-IT" sz="18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it-IT" sz="1800" b="1" dirty="0">
                <a:solidFill>
                  <a:schemeClr val="tx2">
                    <a:lumMod val="75000"/>
                  </a:schemeClr>
                </a:solidFill>
              </a:rPr>
              <a:t>Osservazioni di Campo da volontari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80" y="1794309"/>
            <a:ext cx="8586648" cy="458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800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Obbiettivi di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764" y="631064"/>
            <a:ext cx="7866620" cy="691847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Esempio:</a:t>
            </a:r>
          </a:p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Prodotto </a:t>
            </a:r>
            <a:r>
              <a:rPr lang="it-IT" sz="1800" b="1" dirty="0">
                <a:solidFill>
                  <a:schemeClr val="tx2">
                    <a:lumMod val="75000"/>
                  </a:schemeClr>
                </a:solidFill>
              </a:rPr>
              <a:t>di </a:t>
            </a: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ricerca : mappa dell’indice EVI, </a:t>
            </a:r>
          </a:p>
          <a:p>
            <a:pPr marL="0" lvl="1" indent="0">
              <a:buNone/>
            </a:pPr>
            <a:r>
              <a:rPr lang="it-IT" sz="1800" b="1" dirty="0" smtClean="0">
                <a:solidFill>
                  <a:schemeClr val="tx2">
                    <a:lumMod val="75000"/>
                  </a:schemeClr>
                </a:solidFill>
              </a:rPr>
              <a:t>Osservazioni di Campo da volontari</a:t>
            </a:r>
            <a:endParaRPr lang="it-IT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0" y="2003401"/>
            <a:ext cx="9153719" cy="48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98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9908" y="863839"/>
            <a:ext cx="833272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Sviluppo </a:t>
            </a:r>
            <a:r>
              <a:rPr lang="it-IT" sz="1800" b="1" dirty="0">
                <a:solidFill>
                  <a:srgbClr val="FF0000"/>
                </a:solidFill>
                <a:sym typeface="Wingdings" pitchFamily="2" charset="2"/>
              </a:rPr>
              <a:t>di tecnologie </a:t>
            </a:r>
            <a:r>
              <a:rPr lang="it-IT" sz="1800" b="1" dirty="0" err="1">
                <a:solidFill>
                  <a:srgbClr val="FF0000"/>
                </a:solidFill>
                <a:sym typeface="Wingdings" pitchFamily="2" charset="2"/>
              </a:rPr>
              <a:t>smart</a:t>
            </a:r>
            <a:r>
              <a:rPr lang="it-IT" sz="1800" b="1" dirty="0">
                <a:solidFill>
                  <a:srgbClr val="FF0000"/>
                </a:solidFill>
                <a:sym typeface="Wingdings" pitchFamily="2" charset="2"/>
              </a:rPr>
              <a:t> per l’acquisizione di informazioni da osservazioni in situ (i.e. tipologia colture e fenologia) a supporto dell’interpretazione dei dati aerospaziali; </a:t>
            </a:r>
            <a:endParaRPr lang="it-IT" sz="1800" b="1" dirty="0">
              <a:solidFill>
                <a:srgbClr val="FF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Obbiettivi di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92949" y="1415252"/>
            <a:ext cx="8507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Facilitare la raccolta dei dati in situ e la correlazione con prodotti di ricerca e dichiarazioni autorevoli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/>
              <a:t>Sperimentare </a:t>
            </a:r>
            <a:r>
              <a:rPr lang="it-IT" dirty="0"/>
              <a:t>pratiche di </a:t>
            </a:r>
            <a:r>
              <a:rPr lang="it-IT" dirty="0" smtClean="0"/>
              <a:t>«Citizen Science»; </a:t>
            </a:r>
            <a:endParaRPr lang="it-IT" dirty="0"/>
          </a:p>
          <a:p>
            <a:pPr algn="just"/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67544" y="2692047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Applicazione per dispositivi </a:t>
            </a:r>
            <a:r>
              <a:rPr lang="it-IT" dirty="0" err="1" smtClean="0"/>
              <a:t>Android</a:t>
            </a:r>
            <a:r>
              <a:rPr lang="it-IT" dirty="0" smtClean="0"/>
              <a:t>  dedicata agli operatori Agronomici e ai contadini che vogliono partecipare attivamente al progetto S4A  per la segnalazione di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Coltivazioni in atto;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Stati fenologici delle coltivazioni (ontologia BBCH);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Pratiche di lavorazione dei campi;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Fotografie, testo libero per segnalare anomalie, patologie, infestazioni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Picture 3" descr="C:\Users\Gloria\Desktop\Documents\ARTICOLI SPEDITI\Casti rappresentaz anamorfiche\Fiera\immagini app\Space4agri\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9451">
            <a:off x="6842470" y="2220171"/>
            <a:ext cx="1924332" cy="34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Gloria\Desktop\Documents\ARTICOLI SPEDITI\Casti rappresentaz anamorfiche\Fiera\immagini app\Space4agri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81672">
            <a:off x="6693985" y="3191599"/>
            <a:ext cx="1917978" cy="34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Gloria\Desktop\Documents\ARTICOLI SPEDITI\Casti rappresentaz anamorfiche\Fiera\immagini app\Space4agri\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4909">
            <a:off x="4767740" y="2692047"/>
            <a:ext cx="1944216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9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Collaborazione con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66" y="1700808"/>
            <a:ext cx="7560542" cy="319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49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28" y="1143170"/>
            <a:ext cx="8332720" cy="5832648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Test dell’Applicazione Smart</a:t>
            </a:r>
          </a:p>
          <a:p>
            <a:r>
              <a:rPr lang="it-IT" sz="1800" b="1" dirty="0" smtClean="0">
                <a:solidFill>
                  <a:srgbClr val="FF0000"/>
                </a:solidFill>
                <a:sym typeface="Wingdings" pitchFamily="2" charset="2"/>
              </a:rPr>
              <a:t>Abbellimento e arricchimento dell’applicazione</a:t>
            </a:r>
            <a:endParaRPr lang="it-IT" sz="1800" b="1" dirty="0">
              <a:solidFill>
                <a:srgbClr val="FF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6165304"/>
            <a:ext cx="45365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Collaborazione con WP4</a:t>
            </a:r>
            <a:r>
              <a:rPr lang="it-IT" sz="3600" b="1" dirty="0">
                <a:solidFill>
                  <a:srgbClr val="0070C0"/>
                </a:solidFill>
              </a:rPr>
              <a:t/>
            </a:r>
            <a:br>
              <a:rPr lang="it-IT" sz="3600" b="1" dirty="0">
                <a:solidFill>
                  <a:srgbClr val="0070C0"/>
                </a:solidFill>
              </a:rPr>
            </a:br>
            <a:endParaRPr lang="it-IT" sz="3600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9" name="Picture 3" descr="C:\Users\Gloria\Desktop\Documents\ARTICOLI SPEDITI\Casti rappresentaz anamorfiche\Fiera\immagini app\Space4agri\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9451">
            <a:off x="5546326" y="1879019"/>
            <a:ext cx="1924332" cy="34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Gloria\Desktop\Documents\ARTICOLI SPEDITI\Casti rappresentaz anamorfiche\Fiera\immagini app\Space4agri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81672">
            <a:off x="4714679" y="2744745"/>
            <a:ext cx="1917978" cy="34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Gloria\Desktop\Documents\ARTICOLI SPEDITI\Casti rappresentaz anamorfiche\Fiera\immagini app\Space4agri\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4909">
            <a:off x="2954793" y="2350896"/>
            <a:ext cx="1944216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88007" y="1124744"/>
            <a:ext cx="3595961" cy="46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353404" y="4233862"/>
            <a:ext cx="4201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IRENE TOMASONI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b="1" i="1" dirty="0" smtClean="0"/>
              <a:t>WP7 </a:t>
            </a:r>
            <a:r>
              <a:rPr lang="it-IT" b="1" i="1" dirty="0" err="1" smtClean="0"/>
              <a:t>Dissemination</a:t>
            </a:r>
            <a:r>
              <a:rPr lang="it-IT" b="1" i="1" dirty="0" smtClean="0"/>
              <a:t> ed azioni di </a:t>
            </a:r>
            <a:r>
              <a:rPr lang="it-IT" b="1" i="1" dirty="0" err="1" smtClean="0"/>
              <a:t>Capacity</a:t>
            </a:r>
            <a:r>
              <a:rPr lang="it-IT" b="1" i="1" dirty="0" smtClean="0"/>
              <a:t> building</a:t>
            </a:r>
            <a:endParaRPr lang="it-IT" i="1" dirty="0"/>
          </a:p>
        </p:txBody>
      </p:sp>
      <p:pic>
        <p:nvPicPr>
          <p:cNvPr id="8196" name="Picture 4" descr="http://space4agri.irea.cnr.it/it/img/tagpresentazione_finalede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456" y="1305756"/>
            <a:ext cx="4091361" cy="29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3" y="5127678"/>
            <a:ext cx="1613155" cy="108328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303321" cy="164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1124743"/>
            <a:ext cx="1476164" cy="1709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39050" y="115511"/>
            <a:ext cx="1081422" cy="793209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5510"/>
            <a:ext cx="7344816" cy="649194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Gli strumenti di comunicazione di un progetto </a:t>
            </a:r>
            <a:b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di ricerca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2" y="1119033"/>
            <a:ext cx="8352930" cy="475824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   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Quali sono gli strumenti per COMUNICARE le attività e i risultati di un progetto di ricerca?  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it-IT" u="sng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Strumenti classici</a:t>
            </a:r>
          </a:p>
          <a:p>
            <a:pPr marL="0" indent="0" algn="ctr">
              <a:buNone/>
            </a:pPr>
            <a:endParaRPr lang="it-IT" sz="2000" u="sng" dirty="0" smtClean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  <a:latin typeface="Berlin Sans FB" panose="020E0602020502020306" pitchFamily="34" charset="0"/>
              </a:rPr>
              <a:t>Logo ufficiale (grafica) + brochure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Sito web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Newsletter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Articoli/Report che raccontano i ris</a:t>
            </a:r>
            <a:r>
              <a:rPr lang="it-IT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ultati di un prog</a:t>
            </a: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etto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  <a:latin typeface="Berlin Sans FB" panose="020E0602020502020306" pitchFamily="34" charset="0"/>
              </a:rPr>
              <a:t>C</a:t>
            </a: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onvegni a cui presentare articoli (= disseminazione)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204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9832" y="2899498"/>
            <a:ext cx="936943" cy="68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44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26" y="759841"/>
            <a:ext cx="1474787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15511"/>
            <a:ext cx="1224136" cy="897888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5510"/>
            <a:ext cx="7344816" cy="649194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Gli strumenti di comunicazione di un progetto </a:t>
            </a:r>
            <a:b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di ricerca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19033"/>
            <a:ext cx="8219256" cy="4758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dirty="0" smtClean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A chi sono rivolte le attività di comunicazione di un progetto di ricerca?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A diversi destinatari : Pubblica Amministrazione, ricercatori, imprese, giornalisti, cittadinanza, scuole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sz="2000" dirty="0" smtClean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it-IT" sz="20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096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7" name="Connettore 1 26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032684"/>
            <a:ext cx="2664296" cy="23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5"/>
          <p:cNvSpPr>
            <a:spLocks noChangeArrowheads="1"/>
          </p:cNvSpPr>
          <p:nvPr/>
        </p:nvSpPr>
        <p:spPr bwMode="auto">
          <a:xfrm>
            <a:off x="5220072" y="1268760"/>
            <a:ext cx="34198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b="1"/>
              <a:t>aree di </a:t>
            </a:r>
            <a:r>
              <a:rPr lang="it-IT" b="1" smtClean="0"/>
              <a:t>studio: </a:t>
            </a:r>
            <a:r>
              <a:rPr lang="it-IT" b="1" smtClean="0">
                <a:solidFill>
                  <a:srgbClr val="92D050"/>
                </a:solidFill>
              </a:rPr>
              <a:t> </a:t>
            </a:r>
            <a:r>
              <a:rPr lang="it-IT" smtClean="0"/>
              <a:t>ambiente</a:t>
            </a:r>
            <a:r>
              <a:rPr lang="it-IT"/>
              <a:t>, costruzioni, materiali, energia, salute, alimentazione, automazione, informazione, economia, matematica, beni culturali e scienze sociali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519010"/>
            <a:ext cx="2520280" cy="189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l="12500" t="32484" r="52654" b="28512"/>
          <a:stretch>
            <a:fillRect/>
          </a:stretch>
        </p:blipFill>
        <p:spPr bwMode="auto">
          <a:xfrm>
            <a:off x="3203848" y="1124744"/>
            <a:ext cx="2304256" cy="206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124744"/>
            <a:ext cx="2520280" cy="22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3405228"/>
            <a:ext cx="2304256" cy="196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4068" y="188639"/>
            <a:ext cx="981723" cy="720081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115510"/>
            <a:ext cx="8100393" cy="649194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LA RICERCA VA A SCUOLA: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cosa 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pensano gli studenti della relazione tra Ricerca e Scuola?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119034"/>
            <a:ext cx="7931224" cy="4758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M</a:t>
            </a:r>
            <a:r>
              <a:rPr lang="it-IT" sz="2400" dirty="0" err="1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etaplan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svolto nelle classi dei 3 Istituti durante un laboratorio di comunicazione ( aprile-ottobre 2014)</a:t>
            </a:r>
            <a:endParaRPr lang="it-IT" sz="24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Alba\Desktop\mapell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554" y="1916833"/>
            <a:ext cx="2619008" cy="349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55.253.20.12\comunicazione della scienza\Metaplan_Immagini\calvino\calvino_28ottobre\DSCN45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128" y="2133075"/>
            <a:ext cx="2373945" cy="17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ba\Desktop\Breda_VVV_inclas (2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0362" y="2132856"/>
            <a:ext cx="3180110" cy="23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lba\Desktop\Breda_Siri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70244"/>
            <a:ext cx="2808311" cy="194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15511"/>
            <a:ext cx="1224136" cy="897888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5510"/>
            <a:ext cx="7416824" cy="649194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Definizioni di Ricerca e di Scuola: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le risposte degli studenti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79512" y="1196753"/>
            <a:ext cx="2232248" cy="576064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j-ea"/>
                <a:cs typeface="+mj-cs"/>
              </a:rPr>
              <a:t>Ricerca </a:t>
            </a:r>
            <a:r>
              <a:rPr lang="it-IT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j-ea"/>
                <a:cs typeface="+mj-cs"/>
              </a:rPr>
              <a:t>è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"/>
          </p:nvPr>
        </p:nvSpPr>
        <p:spPr>
          <a:xfrm>
            <a:off x="4645025" y="1844824"/>
            <a:ext cx="4041775" cy="648071"/>
          </a:xfrm>
        </p:spPr>
        <p:txBody>
          <a:bodyPr>
            <a:normAutofit/>
          </a:bodyPr>
          <a:lstStyle/>
          <a:p>
            <a:pPr algn="ctr"/>
            <a:r>
              <a:rPr lang="it-IT" sz="2800" b="0" dirty="0" smtClean="0">
                <a:latin typeface="Berlin Sans FB" panose="020E0602020502020306" pitchFamily="34" charset="0"/>
                <a:ea typeface="+mj-ea"/>
                <a:cs typeface="+mj-cs"/>
              </a:rPr>
              <a:t>                 </a:t>
            </a:r>
            <a:r>
              <a:rPr lang="it-IT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j-ea"/>
                <a:cs typeface="+mj-cs"/>
              </a:rPr>
              <a:t>Scuola </a:t>
            </a:r>
            <a:r>
              <a:rPr lang="it-IT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j-ea"/>
                <a:cs typeface="+mj-cs"/>
              </a:rPr>
              <a:t>è</a:t>
            </a:r>
          </a:p>
        </p:txBody>
      </p:sp>
      <p:grpSp>
        <p:nvGrpSpPr>
          <p:cNvPr id="3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:\Users\Alba\Desktop\ricerc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2" t="3046" r="2741" b="5849"/>
          <a:stretch/>
        </p:blipFill>
        <p:spPr bwMode="auto">
          <a:xfrm>
            <a:off x="0" y="1772816"/>
            <a:ext cx="4395119" cy="26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ba\Desktop\scuola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" t="3048" r="1529" b="4369"/>
          <a:stretch/>
        </p:blipFill>
        <p:spPr bwMode="auto">
          <a:xfrm>
            <a:off x="4610077" y="2420888"/>
            <a:ext cx="4349634" cy="29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32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5510"/>
            <a:ext cx="8373616" cy="793210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Relazione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tra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Ricerca e Scuola: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le risposte degli studenti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268760"/>
            <a:ext cx="7787208" cy="4608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La relazione è possibile?</a:t>
            </a:r>
          </a:p>
          <a:p>
            <a:pPr marL="0" indent="0" algn="ctr">
              <a:buNone/>
            </a:pPr>
            <a:endParaRPr lang="it-IT" sz="2400" dirty="0">
              <a:latin typeface="Berlin Sans FB" panose="020E0602020502020306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7617103"/>
              </p:ext>
            </p:extLst>
          </p:nvPr>
        </p:nvGraphicFramePr>
        <p:xfrm>
          <a:off x="971599" y="1700808"/>
          <a:ext cx="7164795" cy="385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3017680" y="2204864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253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5510"/>
            <a:ext cx="8373616" cy="793210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Relazione Ricerca-Scuola secondo gli studenti: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perché la relazione NON è possibile?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3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40" r="23627"/>
          <a:stretch/>
        </p:blipFill>
        <p:spPr bwMode="auto">
          <a:xfrm>
            <a:off x="473094" y="1119032"/>
            <a:ext cx="2802762" cy="274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070790"/>
            <a:ext cx="759234" cy="115006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9" name="Freccia a destra 18"/>
          <p:cNvSpPr/>
          <p:nvPr/>
        </p:nvSpPr>
        <p:spPr>
          <a:xfrm>
            <a:off x="827584" y="1519809"/>
            <a:ext cx="605920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004" y="1173194"/>
            <a:ext cx="2692587" cy="220321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635896" y="350100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- La Scuola </a:t>
            </a:r>
            <a:r>
              <a:rPr lang="it-IT" dirty="0">
                <a:latin typeface="Berlin Sans FB" panose="020E0602020502020306" pitchFamily="34" charset="0"/>
                <a:ea typeface="+mj-ea"/>
                <a:cs typeface="+mj-cs"/>
              </a:rPr>
              <a:t>non ha le risorse necessarie né le strumentazioni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adeguate </a:t>
            </a:r>
            <a:endParaRPr lang="it-IT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635896" y="486916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- Lo scambio Ricerca/Scuola </a:t>
            </a:r>
            <a:r>
              <a:rPr lang="it-IT" dirty="0">
                <a:latin typeface="Berlin Sans FB" panose="020E0602020502020306" pitchFamily="34" charset="0"/>
                <a:ea typeface="+mj-ea"/>
                <a:cs typeface="+mj-cs"/>
              </a:rPr>
              <a:t>a livello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di </a:t>
            </a:r>
            <a:r>
              <a:rPr lang="it-IT" dirty="0">
                <a:latin typeface="Berlin Sans FB" panose="020E0602020502020306" pitchFamily="34" charset="0"/>
                <a:ea typeface="+mj-ea"/>
                <a:cs typeface="+mj-cs"/>
              </a:rPr>
              <a:t>scuola superiore non esiste, c’è solo  a livello universitario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 (chiusura e lontananza del mondo della Ricerca)</a:t>
            </a:r>
            <a:endParaRPr lang="it-IT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779912" y="4147339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-</a:t>
            </a:r>
            <a:r>
              <a:rPr lang="it-IT" dirty="0" smtClean="0"/>
              <a:t>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La </a:t>
            </a:r>
            <a:r>
              <a:rPr lang="it-IT" dirty="0">
                <a:latin typeface="Berlin Sans FB" panose="020E0602020502020306" pitchFamily="34" charset="0"/>
                <a:ea typeface="+mj-ea"/>
                <a:cs typeface="+mj-cs"/>
              </a:rPr>
              <a:t>Ricerca non ha né i fondi né gli strumenti per poterlo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fare</a:t>
            </a:r>
          </a:p>
          <a:p>
            <a:endParaRPr lang="it-IT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9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053" y="1212974"/>
            <a:ext cx="1687355" cy="1867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19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5510"/>
            <a:ext cx="8373616" cy="793210"/>
          </a:xfrm>
        </p:spPr>
        <p:txBody>
          <a:bodyPr>
            <a:noAutofit/>
          </a:bodyPr>
          <a:lstStyle/>
          <a:p>
            <a:pPr marL="0" indent="0"/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>Relazione Ricerca-Scuola secondo gli studenti: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la relazione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è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possibile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</a:rPr>
            </a:b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40" r="23627"/>
          <a:stretch/>
        </p:blipFill>
        <p:spPr bwMode="auto">
          <a:xfrm>
            <a:off x="50903" y="893670"/>
            <a:ext cx="2802762" cy="274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276872"/>
            <a:ext cx="759234" cy="115006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9" name="Freccia a destra 18"/>
          <p:cNvSpPr/>
          <p:nvPr/>
        </p:nvSpPr>
        <p:spPr>
          <a:xfrm>
            <a:off x="1115616" y="2851903"/>
            <a:ext cx="46190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275857" y="1556792"/>
            <a:ext cx="3744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LA PAROLE CHE AVETE USATO PIÙ SPESSO </a:t>
            </a:r>
          </a:p>
          <a:p>
            <a:pPr algn="ctr"/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PER DESCRIVERE QUESTA RELAZIONE</a:t>
            </a:r>
            <a:endParaRPr lang="it-IT" sz="2000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59831" y="3212975"/>
            <a:ext cx="57606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70C0"/>
                </a:solidFill>
                <a:latin typeface="Berlin Sans FB" panose="020E0602020502020306" pitchFamily="34" charset="0"/>
                <a:ea typeface="+mj-ea"/>
                <a:cs typeface="+mj-cs"/>
              </a:rPr>
              <a:t>- Scoperta/innovazione/novità/progresso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« Nuove scoperte ci aiutano a migliorare quello che sappiamo già»</a:t>
            </a:r>
            <a:endParaRPr lang="it-IT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4005063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- </a:t>
            </a:r>
            <a:r>
              <a:rPr lang="it-IT" sz="2000" dirty="0" smtClean="0">
                <a:solidFill>
                  <a:srgbClr val="0070C0"/>
                </a:solidFill>
                <a:latin typeface="Berlin Sans FB" panose="020E0602020502020306" pitchFamily="34" charset="0"/>
                <a:ea typeface="+mj-ea"/>
                <a:cs typeface="+mj-cs"/>
              </a:rPr>
              <a:t>Futuro</a:t>
            </a:r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 «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Scuola </a:t>
            </a:r>
            <a:r>
              <a:rPr lang="it-IT" dirty="0">
                <a:latin typeface="Berlin Sans FB" panose="020E0602020502020306" pitchFamily="34" charset="0"/>
                <a:ea typeface="+mj-ea"/>
                <a:cs typeface="+mj-cs"/>
              </a:rPr>
              <a:t>e Ricerca hanno in comune il raggiungimento di un obiettivo che vuole andare a migliorare il 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futuro» ;«  Porre le basi per capire la propria ispirazione futura»</a:t>
            </a:r>
            <a:endParaRPr lang="it-IT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75326" y="5163499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- </a:t>
            </a:r>
            <a:r>
              <a:rPr lang="it-IT" sz="2000" dirty="0" smtClean="0">
                <a:solidFill>
                  <a:srgbClr val="0070C0"/>
                </a:solidFill>
                <a:latin typeface="Berlin Sans FB" panose="020E0602020502020306" pitchFamily="34" charset="0"/>
                <a:ea typeface="+mj-ea"/>
                <a:cs typeface="+mj-cs"/>
              </a:rPr>
              <a:t>Crescita</a:t>
            </a:r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 «</a:t>
            </a:r>
            <a:r>
              <a:rPr lang="it-IT" dirty="0" smtClean="0">
                <a:latin typeface="Berlin Sans FB" panose="020E0602020502020306" pitchFamily="34" charset="0"/>
                <a:ea typeface="+mj-ea"/>
                <a:cs typeface="+mj-cs"/>
              </a:rPr>
              <a:t>La Scuola fa crescere l’individuo, la ricerca fa crescere la società» </a:t>
            </a:r>
            <a:r>
              <a:rPr lang="it-IT" sz="2000" dirty="0" smtClean="0">
                <a:latin typeface="Berlin Sans FB" panose="020E0602020502020306" pitchFamily="34" charset="0"/>
                <a:ea typeface="+mj-ea"/>
                <a:cs typeface="+mj-cs"/>
              </a:rPr>
              <a:t> </a:t>
            </a:r>
            <a:endParaRPr lang="it-IT" sz="2000" dirty="0">
              <a:latin typeface="Berlin Sans FB" panose="020E0602020502020306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9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logo irea orizzanta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805264"/>
            <a:ext cx="2118895" cy="9807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28792" cy="1296144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it-IT" sz="2800" dirty="0" smtClean="0">
                <a:latin typeface="Berlin Sans FB" panose="020E0602020502020306" pitchFamily="34" charset="0"/>
              </a:rPr>
              <a:t>Progetto Space4Agri</a:t>
            </a:r>
            <a:r>
              <a:rPr lang="it-IT" sz="2400" b="1" dirty="0" smtClean="0">
                <a:latin typeface="Berlin Sans FB" panose="020E0602020502020306" pitchFamily="34" charset="0"/>
              </a:rPr>
              <a:t/>
            </a:r>
            <a:br>
              <a:rPr lang="it-IT" sz="2400" b="1" dirty="0" smtClean="0">
                <a:latin typeface="Berlin Sans FB" panose="020E0602020502020306" pitchFamily="34" charset="0"/>
              </a:rPr>
            </a:br>
            <a:r>
              <a:rPr lang="it-IT" sz="1800" dirty="0" smtClean="0">
                <a:latin typeface="Berlin Sans FB" panose="020E0602020502020306" pitchFamily="34" charset="0"/>
              </a:rPr>
              <a:t>Sviluppo di metodologie aerospaziali innovative di Osservazione della Terra a supporto del settore agricolo in Lombardia</a:t>
            </a:r>
            <a:endParaRPr lang="en-US" sz="1800" dirty="0" smtClean="0">
              <a:latin typeface="Berlin Sans FB" panose="020E0602020502020306" pitchFamily="34" charset="0"/>
            </a:endParaRPr>
          </a:p>
        </p:txBody>
      </p:sp>
      <p:sp>
        <p:nvSpPr>
          <p:cNvPr id="5" name="AutoShape 4" descr="data:image/jpeg;base64,/9j/4AAQSkZJRgABAQAAAQABAAD/2wCEAAkGBhQQEBUUEBQUFRUVGBkXFhYYGBcXHRgVGBgYFxcdGhcYHCceGBkjGhoXHzAgJCcpLCwsGh4xNTAqNyYsLCkBCQoKDgwOGg8PGi8kHyQuLDQ1LjUpLzUpLyo1KS8sLDItLjU0LDQwNS4vKS0sLSw0NCwsMCwsLy8sKSwsKiksLP/AABEIAH8AhgMBIgACEQEDEQH/xAAbAAACAgMBAAAAAAAAAAAAAAAABQQGAQIDB//EAD4QAAIBAgMFBwEFBAoDAAAAAAECAwARBBIhBQYxQVETImFxgZGhMhRDUrHwQnLB0QcWIyQzNGKCsuFTkvH/xAAbAQABBQEBAAAAAAAAAAAAAAAAAgMEBQYBB//EADMRAAEDAgMECgIBBQEAAAAAAAEAAgMEESExQQUSUWETFCJxgZGhscHR4fBCBiMkMlIV/9oADAMBAAIRAxEAPwD3CiiihCKKKL0IRVa30EiIkkbMoVrOV1OU8TbnarLWkkYYEMLg8RSXC+iS4bzSL2Vdw0mLyh4ZYcSh4XuhPrqK6f1oaP8AzOHlj/1AZ1914Cku19knC4lXiMsULfU0Wtm5ErwI9KcYLFYlheGbD4lfG6N5d24B8xTrY2OF2n8e4UHpZGuLTe/mD8qdhN58PL9Mq36E2PsaZJMrfSQfI3qsY4RtY4zBBQTZpQVYLfmWWzWvbUi1H9T4WF8PNInTK+YexvQYyNf3vH0nWzuOl/Q+R+08x22YYf8AEdV8L60pbf3Cg2zMfSkWP/o9kJzfaFa/NwV+bmiHYH2cf3nBiRR95EzMR4lCbn0p1tOwtuX48B+VEfV1IdYRgDibn2Vowe9uGlNlkAPQ6U3RwRcEEdRVCl2JhJVDooyNweNiCD0KNcX8DURNpT7MlVS3axMMynXVf4MOlRo92RxZGbuGbSLO/KkuqJIWh84G6f5A3HjwXpVFRNm7RWeMOhuD8VLvQDdTUUUUV1CL0UUUIRRRRehCK44nFLGuZjYfnW80oVSWNgKq+IxJnk1YKOV+AH86r62sEA3Ri45KRDD0hucgtsXth3YEaKCCB5detRMLhI10ESyC5K2PZyrc3sG0DgX01BphtbZ6x95b94+g/wDtQMLCWbufUBcen8apoq2qpJy13ava4+lJlpYKiMOGFtV2w+0Y2QMk+JjU/wDkQuvQ95lP51Fjw8Cli8UWJW+YSQlAwB1s0YYcOovXDbm05MGqNFeNpGYsnFSAASch+kknlb5qBHvJJiLh8JHNf9pEYMPEOL2PjW3gaZYxKwYHwPwshPMyKQxP/wBhyuPn2Vy2fjoiOyWCZVOlnjfLr1JuLUvwmfD7R7CMloXTPkNz2fEaE8BccPHwrvstpDHnxEssFj9LtEbjqTkv761ptHbOFXOVxCq72DOvfbKOSkaL/wBk02Gm5AF7+KlOcCxribWx0GHBLoMNmxOKMI/s2dVAHAyAXcjy1ufGlu80MmIeOOCKR1iUjOFNmcm7WJFiBTNd7IEUR4ZZyqiwWNAPctcknrWH2riXBMeDkNtbyu3/AB7tMxxysqTUBmNgMSBh7pEr4JKYU5fhck2BPNK93trybOYriI5AjcLgjXwvp7Vf9mbVjxCZ4muPkedVBp8RiIV7WaFI5FBCLGXOU/vcD66U03N2UkGfI7Ne2jAD1sCabqJ4eksHDfJxaMuafoY52tAsTHbAnAq0XoooourBFFFFCEUUVpNLlUseAF64TYXKM0i3gxt27McBqfPlS5cExUMoJBvw5W61zeUsxY8Sb+pqdit4I4YsmIZVJBuo+q3LurwPnasnFEdozvOPK3orSWVtHGLkAa3UKWZmJJPHjUnZu0TETzFjpYanlrSBt58OOCzHx7g+CTXSLeHDtxaRP3lBHuhP5U+3Y+0ondKGY96i/wDsbPf/AG98JptC2IZGzdm6sTfIJQcwAOjWtqAfeqltPa+JEjxvNJ3GK2By8DbgtP5dpxLbIRO7fRHHc3PLMbaDw4/nWBuTJiS8ksqrKTdlC3UHkLg8QPOtNseSeNn+aABpcY81ntrxMnd/hEk62OCV4Ld0YiBXMjdtJnyBtVbIbZcx4ObEjXlwrluxsJpsSFdDlS7MCLXy8FN+psPK9WLd+NEIw2IcK+HmzKpNhJm+i1+PeNx6U1kxU5MoiILoQyq3AqD3l8Lip1RtAxPEX/eAPBRabZjJWiY/wzGZKlpssohOZc5Byg6IG5d0cbVTsPhJcPtFUxEuZpVPfBPFwyrceBFrcNRVpTawxWBaZlKAXJ4MbIe8RbjwIpDgnOV8biI0OYoIlb6goIVcoNh43vfQmo9Ix0Jey2HHUlTK0sm6NzTjnyDf3BdMKP7CIDTIDGR0dCQ/ue961IwmJMbhhy4+I51o6FWlLZQ0kgcotyEsLHvEC7HnbStKw+03NZWOfE6+N/HVauga40zWvFtPDRXWKQMARwIuKKWbv4jNGVP7J08j+jRWqp5+lia8aqtkZuOLU2vReiipCbRS/bcloSBxYge5qdJIFF2IAHM1St4t8BIexwoLuTYMOTHTu9Ta+vKkPhdO0xszPom5KhlON93lxKh4rHuZPs+EGaY6O44J1CnkRzb0FS8Nu3hsP/j3nlP1C/dB/XXWpWytl/ZU7KEZpm1lccvAHkBU5N3GI1YA+V6gzVD4G9W2e3AZu4lENIJ3dYrjcnJugHcoLbAwuLVlWMROBoy/y4EeFUgYBopJFIBeA5ipFwyqe9oeI4Hyr0zZOzmikbNwtYHkbn/qqficSp2wbaqziNvG6ZGHvVvsepqHwkTZi/oqnbVJTsex0YtcgKVs5EjxB7IBUxceaFuGVxq0d+V9R7VcsHGsKKpIBPy1rn4B9q8/wyASSYKRspWQth3/AASXuov0YW9fOpG8G9D5IUdSk8MgaQcjlGhB5g09NR9LMHjO1vDQ/aTTVwghLTlf1viPkcltvdiR2Mclh2vanI/MIvetfmLkUy2ft9HlXtv7GYi0iP3QwItdWOnjY1X94doxtiYxxjhFyPxM3fI9e6vhY1tsvbcUzOMUqF5WvnYXW1rKnWMDkQfOkdTPVGCUEluOGd76JHXh1x/ROADsLHI4aq7bL2SY8I0BsQO0VT1ViSp9jb0NKdrYRFxGFXKC8ceZ2bUdkgsQAeLXtbpUWOB4DbDzyRW+7cdqnpfUD3rKBzIZZ5VkfIY0CKVADfUTe2tQH7Qp2se8SC9jhiDfuVp1WVxZGYzmMcCLA3zWWYk3PE6nzrFF6K8+JubrYgWU/Y+JyOfEfkRRUFGtwrNWEFc+JgYFEkpw911dai7R2ikCF5DYD5rricQI0LMbAC5qiw32lO0stxhojw/EeQ/XXxrbWvfGwGZ4LOyy7lmtF3HIfugXcCXaRzyMYsLfQDjJ4D+dWTC7vwx5DGgUoCF04FrXY9WsLXPU1ts7D5rOwsBpGnJV8utTp5giljwFIbPdhI7LfjiV1tMGm7+07j8BYihWMaaDmeviTUebaqA2W7t0XX54Urj2m0zBezQ+YOg586re8G+zh2jwmVEGmdQLseduQFM0e9W3bT4Aa2S62eOibvTZnRWHeDef7LGble2YdyMa5fFj+r/NUfdWAy46K9yc+dj5XYn3t70pklLEliSTxJ1JPnVq2Yw2bAZX/wAxKto05qvVumuvoB1rStpxTRbgxccFknVbqycSPwY3H95lKt7pQ2NmK8mA9QAD811h3kDoExkQnC6K98rgdM3OkjuWJJuSTcnqTxrWpghbuBp0Vaal4kc9upy0TPFYzD/cwG/WRy9v9o09yaWsb1ipeAwmftDySN39QLD5NLADAmy50rvwrBu3tAyoYnPfQXQ9UHFf9vEeF6Z1TNl47sJ0k/CwJ8V4MPUXFXeZALFTdGGZD1U8K89/qfZ4ikFQwYOz716D/TVeZoTC84t9lzooorHrVqRgsPna3hf5FFMt3MP9THyH5n+FZrRUWzRLCHu1VZPUlryAk+/m0WZkw0X1ORceZsB+vGnWC2UqLHAv0RgFz+Jzrr56n2qubJH2ja7udRGGI9LKPzq4tjooyQXF73PPX0rR1Ba2JrXmwOJ58B5KhpAZJny2vbsjlbP1W2O2jHAuaVgo4Dj8Aamq1jt4oJj/AJlQvIFHH8NatEGLST6WB/XSt3w6t9SqfMA0lzIJ2brsRyKkkzsddhA7x+V5ptnegZDFhbhTo8h0Zx0A/ZWq1Xq+P3Lws2vZ5D1Tu/HD4qrbT/o7dD/YyK/RW7h9DwPxV5RzU0DBGwbo/dVltoUVbM8yP7Xd9Ku4XGrD3kXNJyZhop6qvM+J9qjTzs7FnJZjxJ1JrtjtmSwG0qMh8RofI8D6VIwP2X74Yj/aY7fIvVjdo7YxVNuvJ6N3Z78Etphs/YzyqXPciXVpG4ADp+I+Ap3BtbZ0OqYeSRuWex/M2+KV7c3lkxVlNkjH0xrw9etI6SR5s1tuZ+k8YYYhd7948B8lKmIubcOV+n86eYOHstnzSHjMyxJ+6pzMfLS3pSbDQ52AuFB4seAHMnyFT9ubTEuRIwRDEMsY69WPif1zpUgLiGhIgIY1zznaw8fwldWfdTaWYfZ3PG7RE8m4lfJuXjVYraNypBU2INwRyI4UirpmVULon5FFFVPpJmys09lfKALmw51jD4sTxLMOJ7sg6SDj6Ea052Fs+57RhoPp8T1ryU7PkFUacjEH04r1tlWx8AmbkQm+Aw3ZxhefPzrFSqK2bIwxoaMgqZxJN15rtDZmJwGIM8feBJJI1BB4hh0pngttYXEjVuwk5q30k+B4flV1ZARY60i2nuZh5rnLkbqunxXZGxzRiOdu8BkdVCbDNTvMlO618SDl4cFEfZUi6p3hyKm9dINtSx6P3v3tD70nk3HxEJvhpyPAEr+WlcZMTtKLRx2gH4lV/m1Vw2VGw3p5t3kVKO05LWnhJ5jFXHD7ejb6rqfHh7ipyukg0IYehrzdt55R/i4VPQOnyCRWYt7ov2oZFP8ApkB/5AVLZT1wGIa8cimTtGjOrm94Kv2I2dcWU6H9hxnU+h1FVjae58TXJjaI/ii7y+qHh6Vzw2/EQ+8mXwZFb5BpzhN8MO3GeP1DJ+elOsjqYzdgc0+YSHy0dQLPLXehVKn3Kl+4ZJR0Byt/6t/OoB3bxINuwkv+7/HhXq8eKhYZ0KMPxLZvlaJMdCwszIR0OvxU5u05YxaTdv5KA7YdPIbxkgea8zwe6s2a8kaAdHlVPe1zb2qxT7vTYmIR/wB1RF1XIsndPgx0151ZoNmwmzooI5cbexrEu0AWMSt2co+nOujAc117y8tDceFMtrKmV287dHdcp8bMpYWloJN15ztjc2fDLnIDqOJS5t5g628aQ162+IZ3AJ7KcD6GJMcqjp18x3hzFuNa2xsiIPHNEgVzN2bwkArmGrEW5Dj08BrVnHXlrT0gVNU7KaXAwnDn++iNwtjynM7ACBxqGH1kcCvS1+NX5UsLDhWI1sBW9VcsnSvMlrErR0tP1eIRA3siiiim1JRRRRQhFFqKKELm8CnioPmBUeTZELfVGh9BUyik7jeCErfdjDHjEntXJt0cKfuV+ac0V0C2SQY2HMDyVWxW4yhs2FkeFv8ASTao39V8aTZsW1uvOrlRXd53H5900aaIm9rdxI9lUJN1ZIVMiYqQSLqWYkgjoQdLVs21M+AMuNRG1PZ5bgueCsOaknW45a0+23gzNh5I1NiykCqyuxcRiowJciCJMkYBuC/Nj00FrefWhsu67tm+Xf4JqSC2EY0Pd4plHNlGGWVrskZmctqe6uUcdf2j7Uq2NiRipsOBc9mJJZLi1pHa9vz9xUmDYbY53kxPcYZUARibADUX00JJNvKrNhsEkf0qAeBNtTQ6USNswYcfpdZA/eBdkNNeV+GXNSRRQKKFMReiiihC/9k="/>
          <p:cNvSpPr>
            <a:spLocks noChangeAspect="1" noChangeArrowheads="1"/>
          </p:cNvSpPr>
          <p:nvPr/>
        </p:nvSpPr>
        <p:spPr bwMode="auto">
          <a:xfrm>
            <a:off x="307975" y="-427038"/>
            <a:ext cx="12763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2" descr="Regione Lombar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864096" cy="4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NEREUS\CNR\Amministraz\LOGO_CNR\Logo CNR-2010-ITA-09-hig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2808312" cy="4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69151"/>
            <a:ext cx="1398040" cy="73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 descr="http://www.cnr.it/istituti/logoidpajpg150.jpg?LO=01000000d9c8b7a60400000004000000aad100001b94ba43000000000100000000000000000000000000000000000000000000000000000000000000000000000000000000000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7272"/>
            <a:ext cx="825890" cy="7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251520" y="2132856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3200" b="1" dirty="0" smtClean="0">
              <a:latin typeface="Calibri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002060"/>
                </a:solidFill>
                <a:latin typeface="Berlin Sans FB" panose="020E0602020502020306" pitchFamily="34" charset="0"/>
              </a:rPr>
              <a:t> LA RICERCA VA A SCUOLA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smtClean="0">
                <a:solidFill>
                  <a:srgbClr val="FF0000"/>
                </a:solidFill>
                <a:latin typeface="Berlin Sans FB" panose="020E0602020502020306" pitchFamily="34" charset="0"/>
              </a:rPr>
              <a:t>Fine PRIMA PARTE</a:t>
            </a:r>
            <a:endParaRPr lang="en-US" sz="3200" smtClean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9" name="Immagine 18" descr="s4a__logo_quad_web_sm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1584" y="2852936"/>
            <a:ext cx="2272416" cy="1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1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12" name="Immagine 11" descr="CAM02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124743"/>
            <a:ext cx="3528391" cy="264629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923928" y="1076543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Istituto Statale Agrario </a:t>
            </a:r>
          </a:p>
          <a:p>
            <a:r>
              <a:rPr lang="it-IT" sz="1600" b="1" dirty="0" smtClean="0"/>
              <a:t>Italo Calvino</a:t>
            </a:r>
            <a:r>
              <a:rPr lang="it-IT" sz="1600" dirty="0" smtClean="0"/>
              <a:t>, Noverasco (MI) </a:t>
            </a:r>
          </a:p>
          <a:p>
            <a:r>
              <a:rPr lang="it-IT" sz="1600" dirty="0" smtClean="0"/>
              <a:t>Classi III </a:t>
            </a:r>
            <a:r>
              <a:rPr lang="it-IT" sz="1600" b="1" dirty="0" smtClean="0"/>
              <a:t>Gestione ambiente e territorio / produzione  e trasformazione</a:t>
            </a:r>
            <a:endParaRPr lang="it-IT" sz="1600" dirty="0"/>
          </a:p>
        </p:txBody>
      </p:sp>
      <p:sp>
        <p:nvSpPr>
          <p:cNvPr id="14" name="Rettangolo 13"/>
          <p:cNvSpPr/>
          <p:nvPr/>
        </p:nvSpPr>
        <p:spPr>
          <a:xfrm>
            <a:off x="3923928" y="2567806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dirty="0" smtClean="0"/>
              <a:t>Istituto </a:t>
            </a:r>
            <a:r>
              <a:rPr lang="it-IT" sz="1600" b="1" dirty="0"/>
              <a:t>Tecnico. Mapelli</a:t>
            </a:r>
            <a:r>
              <a:rPr lang="it-IT" sz="1600" dirty="0"/>
              <a:t>, Monza (MB)</a:t>
            </a:r>
          </a:p>
          <a:p>
            <a:pPr algn="r"/>
            <a:r>
              <a:rPr lang="it-IT" sz="1600" dirty="0" smtClean="0"/>
              <a:t>Classi IV  </a:t>
            </a:r>
            <a:r>
              <a:rPr lang="it-IT" sz="1600" b="1" dirty="0" smtClean="0"/>
              <a:t>Liceo Scienze Applicate</a:t>
            </a:r>
            <a:endParaRPr lang="it-IT" sz="1600" dirty="0"/>
          </a:p>
        </p:txBody>
      </p:sp>
      <p:pic>
        <p:nvPicPr>
          <p:cNvPr id="7170" name="Picture 2" descr="http://images.profileengine.com/large/428728274/gli.irriducibili.del.balconcino.al.itcg.mapelli.di.m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844824"/>
            <a:ext cx="2738332" cy="1944216"/>
          </a:xfrm>
          <a:prstGeom prst="rect">
            <a:avLst/>
          </a:prstGeom>
          <a:noFill/>
        </p:spPr>
      </p:pic>
      <p:pic>
        <p:nvPicPr>
          <p:cNvPr id="7172" name="Picture 4" descr="slide1-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089997"/>
            <a:ext cx="6912768" cy="2363339"/>
          </a:xfrm>
          <a:prstGeom prst="rect">
            <a:avLst/>
          </a:prstGeom>
          <a:noFill/>
        </p:spPr>
      </p:pic>
      <p:sp>
        <p:nvSpPr>
          <p:cNvPr id="17" name="Rettangolo 16"/>
          <p:cNvSpPr/>
          <p:nvPr/>
        </p:nvSpPr>
        <p:spPr>
          <a:xfrm>
            <a:off x="7236296" y="4437112"/>
            <a:ext cx="19442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Istituto E. Breda,</a:t>
            </a:r>
            <a:r>
              <a:rPr lang="it-IT" sz="1600" dirty="0" smtClean="0"/>
              <a:t> Sesto San Giovanni (MI)</a:t>
            </a:r>
          </a:p>
          <a:p>
            <a:r>
              <a:rPr lang="it-IT" sz="1600" dirty="0" smtClean="0"/>
              <a:t>Classi IV </a:t>
            </a:r>
            <a:r>
              <a:rPr lang="it-IT" sz="1600" b="1" dirty="0" smtClean="0"/>
              <a:t>Tecnologico, Informatico, Liceo Scientifico / Scienze Applicate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18" name="Immagine 17" descr="DSCN44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124744"/>
            <a:ext cx="2952328" cy="2214246"/>
          </a:xfrm>
          <a:prstGeom prst="rect">
            <a:avLst/>
          </a:prstGeom>
        </p:spPr>
      </p:pic>
      <p:pic>
        <p:nvPicPr>
          <p:cNvPr id="20" name="Immagine 19" descr="Breda_VVV_inclas (4).JPG"/>
          <p:cNvPicPr>
            <a:picLocks noChangeAspect="1"/>
          </p:cNvPicPr>
          <p:nvPr/>
        </p:nvPicPr>
        <p:blipFill>
          <a:blip r:embed="rId8" cstate="print"/>
          <a:srcRect t="32222" r="957" b="7171"/>
          <a:stretch>
            <a:fillRect/>
          </a:stretch>
        </p:blipFill>
        <p:spPr>
          <a:xfrm>
            <a:off x="899592" y="3441544"/>
            <a:ext cx="6876256" cy="3155808"/>
          </a:xfrm>
          <a:prstGeom prst="rect">
            <a:avLst/>
          </a:prstGeom>
        </p:spPr>
      </p:pic>
      <p:pic>
        <p:nvPicPr>
          <p:cNvPr id="13" name="Immagine 12" descr="DSC069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1196752"/>
            <a:ext cx="2843808" cy="2132856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771800" y="1177008"/>
            <a:ext cx="331236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161 STUDENTI/ STUDENTESSE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17-19 anni</a:t>
            </a:r>
            <a:endParaRPr kumimoji="0" lang="it-IT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DOCENTI</a:t>
            </a:r>
            <a:endParaRPr kumimoji="0" lang="it-IT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logo Su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88221" y="2546225"/>
            <a:ext cx="2047875" cy="666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6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3"/>
          <p:cNvGrpSpPr/>
          <p:nvPr/>
        </p:nvGrpSpPr>
        <p:grpSpPr>
          <a:xfrm>
            <a:off x="2267744" y="6165304"/>
            <a:ext cx="4896544" cy="437808"/>
            <a:chOff x="2267744" y="6165304"/>
            <a:chExt cx="4896544" cy="43780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6165304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165304"/>
              <a:ext cx="864096" cy="43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1026" name="Picture 2" descr="http://ospitiweb.indire.it/adi/SocleFr/immagini/SF_2.1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456384" cy="36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s.123rf.com/400wm/400/400/almagami/almagami1212/almagami121200030/16924487-skills-knowledge-abilities-education-crossword-puzz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939" y="1275493"/>
            <a:ext cx="3744416" cy="35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347864" y="1287631"/>
            <a:ext cx="216024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Discipline,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saperi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esperienze, ruoli, interessi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DIVERSI</a:t>
            </a:r>
            <a:endParaRPr kumimoji="0" lang="it-IT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309827" y="4653136"/>
            <a:ext cx="3320752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Sfide per la COMUNICAZIONE PUBBLICA DELLA SCIENZA </a:t>
            </a:r>
            <a:endParaRPr kumimoji="0" lang="it-IT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51" y="4918729"/>
            <a:ext cx="1948421" cy="11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5427" y="11183232"/>
            <a:ext cx="3707904" cy="27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971600" y="5937781"/>
            <a:ext cx="727280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alba\Desktop\Documents\Dropbox\Space4Agri\WP7 - Diffusione risultati\loghi\s4a_logo_quad_web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3" y="115510"/>
            <a:ext cx="1368153" cy="1003523"/>
          </a:xfrm>
          <a:prstGeom prst="rect">
            <a:avLst/>
          </a:prstGeom>
          <a:noFill/>
        </p:spPr>
      </p:pic>
      <p:cxnSp>
        <p:nvCxnSpPr>
          <p:cNvPr id="21" name="Connettore 1 20"/>
          <p:cNvCxnSpPr/>
          <p:nvPr/>
        </p:nvCxnSpPr>
        <p:spPr>
          <a:xfrm>
            <a:off x="971600" y="908720"/>
            <a:ext cx="63367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-252536" y="0"/>
            <a:ext cx="8435280" cy="1196752"/>
          </a:xfrm>
        </p:spPr>
        <p:txBody>
          <a:bodyPr>
            <a:noAutofit/>
          </a:bodyPr>
          <a:lstStyle/>
          <a:p>
            <a:r>
              <a:rPr lang="it-IT" sz="2000" b="1" i="1" smtClean="0">
                <a:solidFill>
                  <a:schemeClr val="accent3">
                    <a:lumMod val="75000"/>
                  </a:schemeClr>
                </a:solidFill>
              </a:rPr>
              <a:t>LA RICERCA VA A SCUOLA Area Ricerca CNR Milano, </a:t>
            </a:r>
            <a:r>
              <a:rPr lang="it-IT" sz="2000" i="1" smtClean="0">
                <a:solidFill>
                  <a:schemeClr val="accent3">
                    <a:lumMod val="75000"/>
                  </a:schemeClr>
                </a:solidFill>
              </a:rPr>
              <a:t>12 novembre 2014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35" t="12888" r="32760" b="13901"/>
          <a:stretch/>
        </p:blipFill>
        <p:spPr bwMode="auto">
          <a:xfrm>
            <a:off x="663108" y="1119033"/>
            <a:ext cx="3692867" cy="47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712" y="1119033"/>
            <a:ext cx="3788592" cy="2803558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283968" y="3933056"/>
            <a:ext cx="467695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1" algn="ctr"/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</a:rPr>
              <a:t>CONDIVIDERE IN CLASSE UN PROGETTO DI RICERCA – PERCHE’? </a:t>
            </a:r>
          </a:p>
          <a:p>
            <a:pPr marL="87313" lvl="1" algn="ctr"/>
            <a:r>
              <a:rPr lang="it-IT" sz="1200" b="1" i="1" dirty="0" smtClean="0"/>
              <a:t>domanda</a:t>
            </a:r>
            <a:r>
              <a:rPr lang="it-IT" sz="1200" i="1" dirty="0" smtClean="0"/>
              <a:t> </a:t>
            </a:r>
            <a:r>
              <a:rPr lang="it-IT" sz="1200" i="1" dirty="0"/>
              <a:t>di ricerca per offrire o un ulteriore ampliamento delle conoscenze sul tema o alcune soluzioni; </a:t>
            </a:r>
            <a:endParaRPr lang="it-IT" sz="1200" i="1" dirty="0" smtClean="0"/>
          </a:p>
          <a:p>
            <a:pPr marL="87313" lvl="1" algn="ctr"/>
            <a:r>
              <a:rPr lang="it-IT" sz="1200" i="1" dirty="0" smtClean="0"/>
              <a:t>più </a:t>
            </a:r>
            <a:r>
              <a:rPr lang="it-IT" sz="1200" b="1" i="1" dirty="0"/>
              <a:t>approcci metodologici</a:t>
            </a:r>
            <a:r>
              <a:rPr lang="it-IT" sz="1200" i="1" dirty="0"/>
              <a:t> che tengono conto di chi ha già affrontato quella domanda (contesto, stato dell’arte, bibliografia) e per introdurre degli </a:t>
            </a:r>
            <a:r>
              <a:rPr lang="it-IT" sz="1200" b="1" i="1" dirty="0"/>
              <a:t>elementi</a:t>
            </a:r>
            <a:r>
              <a:rPr lang="it-IT" sz="1200" i="1" dirty="0"/>
              <a:t> </a:t>
            </a:r>
            <a:r>
              <a:rPr lang="it-IT" sz="1200" b="1" i="1" dirty="0"/>
              <a:t>innovativi</a:t>
            </a:r>
            <a:r>
              <a:rPr lang="it-IT" sz="1200" i="1" dirty="0"/>
              <a:t>; </a:t>
            </a:r>
            <a:endParaRPr lang="it-IT" sz="1200" i="1" dirty="0" smtClean="0"/>
          </a:p>
          <a:p>
            <a:pPr marL="87313" lvl="1" algn="ctr"/>
            <a:r>
              <a:rPr lang="it-IT" sz="1200" b="1" i="1" dirty="0" smtClean="0"/>
              <a:t>pianificazione</a:t>
            </a:r>
            <a:r>
              <a:rPr lang="it-IT" sz="1200" i="1" dirty="0" smtClean="0"/>
              <a:t> di </a:t>
            </a:r>
            <a:r>
              <a:rPr lang="it-IT" sz="1200" i="1" dirty="0"/>
              <a:t>attività, tempi, modalità </a:t>
            </a:r>
            <a:r>
              <a:rPr lang="it-IT" sz="1200" i="1" dirty="0" smtClean="0"/>
              <a:t>; </a:t>
            </a:r>
            <a:r>
              <a:rPr lang="it-IT" sz="1200" i="1" dirty="0"/>
              <a:t>risultati attesi. </a:t>
            </a:r>
            <a:endParaRPr lang="it-IT" sz="1200" i="1" dirty="0" smtClean="0"/>
          </a:p>
          <a:p>
            <a:pPr marL="87313" lvl="1" algn="ctr"/>
            <a:r>
              <a:rPr lang="it-IT" sz="1200" i="1" dirty="0" smtClean="0"/>
              <a:t>indicatore </a:t>
            </a:r>
            <a:r>
              <a:rPr lang="it-IT" sz="1200" i="1" dirty="0"/>
              <a:t>del livello di cooperazione e di </a:t>
            </a:r>
            <a:r>
              <a:rPr lang="it-IT" sz="1200" i="1" dirty="0" smtClean="0"/>
              <a:t>comunicazione interna</a:t>
            </a:r>
            <a:endParaRPr lang="it-IT" sz="1200" b="1" i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1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nde">
  <a:themeElements>
    <a:clrScheme name="Personalizzato 2">
      <a:dk1>
        <a:sysClr val="windowText" lastClr="000000"/>
      </a:dk1>
      <a:lt1>
        <a:sysClr val="window" lastClr="FFFFFF"/>
      </a:lt1>
      <a:dk2>
        <a:srgbClr val="3E3D2D"/>
      </a:dk2>
      <a:lt2>
        <a:srgbClr val="8DC63F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nde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nde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5238</TotalTime>
  <Words>7737</Words>
  <Application>Microsoft Office PowerPoint</Application>
  <PresentationFormat>Presentazione su schermo (4:3)</PresentationFormat>
  <Paragraphs>584</Paragraphs>
  <Slides>55</Slides>
  <Notes>54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55</vt:i4>
      </vt:variant>
    </vt:vector>
  </HeadingPairs>
  <TitlesOfParts>
    <vt:vector size="57" baseType="lpstr">
      <vt:lpstr>Onde</vt:lpstr>
      <vt:lpstr>1_Tema di Office</vt:lpstr>
      <vt:lpstr>Progetto Space4Agri Sviluppo di metodologie aerospaziali innovative di Osservazione della Terra a supporto del settore agricolo in Lombardia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Progetto Space4Agri Sviluppo di metodologie aerospaziali innovative di Osservazione della Terra a supporto del settore agricolo in Lombardia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LA RICERCA VA A SCUOLA Area Ricerca CNR Milano, 12 novembre 2014 </vt:lpstr>
      <vt:lpstr>Progetto Space4Agri Sviluppo di metodologie aerospaziali innovative di Osservazione della Terra a supporto del settore agricolo in Lombardia</vt:lpstr>
      <vt:lpstr>Diapositiva 18</vt:lpstr>
      <vt:lpstr>Diapositiva 19</vt:lpstr>
      <vt:lpstr>How to Feed the World in 2050 www.fao.org/</vt:lpstr>
      <vt:lpstr>Diapositiva 21</vt:lpstr>
      <vt:lpstr>Diapositiva 22</vt:lpstr>
      <vt:lpstr>Diapositiva 23</vt:lpstr>
      <vt:lpstr>Diapositiva 24</vt:lpstr>
      <vt:lpstr>Opportunità</vt:lpstr>
      <vt:lpstr>Diapositiva 26</vt:lpstr>
      <vt:lpstr>LA RICERCA VA A SCUOLA Area Ricerca CNR Milano, 12 novembre 2014 </vt:lpstr>
      <vt:lpstr>WP1</vt:lpstr>
      <vt:lpstr>WP6</vt:lpstr>
      <vt:lpstr>LA RICERCA VA A SCUOLA Area Ricerca CNR Milano, 12 novembre 2014 </vt:lpstr>
      <vt:lpstr>Who I am</vt:lpstr>
      <vt:lpstr>What are the questions?</vt:lpstr>
      <vt:lpstr>Nilemeter: first monitoring systems</vt:lpstr>
      <vt:lpstr>S4A: System Demonstration</vt:lpstr>
      <vt:lpstr>LA RICERCA VA A SCUOLA Area Ricerca CNR Milano, 12 novembre 2014 </vt:lpstr>
      <vt:lpstr>Realtà virtuale e ricerca</vt:lpstr>
      <vt:lpstr>Realtà virtuale e droni</vt:lpstr>
      <vt:lpstr>Realtà virtuale e droni</vt:lpstr>
      <vt:lpstr>LA RICERCA VA A SCUOLA Area Ricerca CNR Milano, 12 novembre 2014 </vt:lpstr>
      <vt:lpstr>Progetto Space4Agri Sviluppo di metodologie aerospaziali innovative di Osservazione della Terra a supporto del settore agricolo in Lombardia</vt:lpstr>
      <vt:lpstr>Obiettivi di WP4 </vt:lpstr>
      <vt:lpstr>Obiettivi di WP4 </vt:lpstr>
      <vt:lpstr>Obbiettivi di WP4 </vt:lpstr>
      <vt:lpstr>Obbiettivi di WP4 </vt:lpstr>
      <vt:lpstr>Collaborazione con WP4 </vt:lpstr>
      <vt:lpstr>Collaborazione con WP4 </vt:lpstr>
      <vt:lpstr>LA RICERCA VA A SCUOLA Area Ricerca CNR Milano, 12 novembre 2014 </vt:lpstr>
      <vt:lpstr> Gli strumenti di comunicazione di un progetto  di ricerca </vt:lpstr>
      <vt:lpstr> Gli strumenti di comunicazione di un progetto  di ricerca </vt:lpstr>
      <vt:lpstr> LA RICERCA VA A SCUOLA:  cosa pensano gli studenti della relazione tra Ricerca e Scuola? </vt:lpstr>
      <vt:lpstr> Definizioni di Ricerca e di Scuola:  le risposte degli studenti </vt:lpstr>
      <vt:lpstr> Relazione tra Ricerca e Scuola:  le risposte degli studenti </vt:lpstr>
      <vt:lpstr> Relazione Ricerca-Scuola secondo gli studenti:  perché la relazione NON è possibile?  </vt:lpstr>
      <vt:lpstr> Relazione Ricerca-Scuola secondo gli studenti:   la relazione è possibile </vt:lpstr>
      <vt:lpstr>Progetto Space4Agri Sviluppo di metodologie aerospaziali innovative di Osservazione della Terra a supporto del settore agricolo in Lombardia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Mirco</dc:creator>
  <cp:lastModifiedBy>Alba</cp:lastModifiedBy>
  <cp:revision>509</cp:revision>
  <dcterms:created xsi:type="dcterms:W3CDTF">2012-09-13T10:13:36Z</dcterms:created>
  <dcterms:modified xsi:type="dcterms:W3CDTF">2014-12-16T11:15:25Z</dcterms:modified>
</cp:coreProperties>
</file>